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 id="271" r:id="rId15"/>
    <p:sldId id="273" r:id="rId16"/>
    <p:sldId id="274" r:id="rId17"/>
    <p:sldId id="275" r:id="rId18"/>
    <p:sldId id="276" r:id="rId19"/>
    <p:sldId id="277" r:id="rId20"/>
    <p:sldId id="278" r:id="rId21"/>
    <p:sldId id="280" r:id="rId22"/>
    <p:sldId id="281" r:id="rId2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76330-EB9B-41BE-8A4E-873C8C466C3B}" type="datetimeFigureOut">
              <a:rPr lang="it-IT" smtClean="0"/>
              <a:t>03/02/2026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93A846-1EDF-4F49-A186-2B7C317E20B5}" type="slidenum">
              <a:rPr lang="it-IT" smtClean="0"/>
              <a:t>‹N›</a:t>
            </a:fld>
            <a:endParaRPr lang="it-IT"/>
          </a:p>
        </p:txBody>
      </p:sp>
    </p:spTree>
    <p:extLst>
      <p:ext uri="{BB962C8B-B14F-4D97-AF65-F5344CB8AC3E}">
        <p14:creationId xmlns:p14="http://schemas.microsoft.com/office/powerpoint/2010/main" val="2245066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693A846-1EDF-4F49-A186-2B7C317E20B5}" type="slidenum">
              <a:rPr lang="it-IT" smtClean="0"/>
              <a:t>5</a:t>
            </a:fld>
            <a:endParaRPr lang="it-IT"/>
          </a:p>
        </p:txBody>
      </p:sp>
    </p:spTree>
    <p:extLst>
      <p:ext uri="{BB962C8B-B14F-4D97-AF65-F5344CB8AC3E}">
        <p14:creationId xmlns:p14="http://schemas.microsoft.com/office/powerpoint/2010/main" val="190610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7A3784-6D3F-6BDD-9742-62C50EF253B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CF5750E-4F6D-4CD8-0B26-D50FA5B65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81F549F-D8AF-0DBB-3315-EDD9554F5285}"/>
              </a:ext>
            </a:extLst>
          </p:cNvPr>
          <p:cNvSpPr>
            <a:spLocks noGrp="1"/>
          </p:cNvSpPr>
          <p:nvPr>
            <p:ph type="dt" sz="half" idx="10"/>
          </p:nvPr>
        </p:nvSpPr>
        <p:spPr/>
        <p:txBody>
          <a:bodyPr/>
          <a:lstStyle/>
          <a:p>
            <a:fld id="{CC21166A-AC68-48F9-85E3-19533354A126}" type="datetime1">
              <a:rPr lang="it-IT" smtClean="0"/>
              <a:t>03/02/2026</a:t>
            </a:fld>
            <a:endParaRPr lang="it-IT"/>
          </a:p>
        </p:txBody>
      </p:sp>
      <p:sp>
        <p:nvSpPr>
          <p:cNvPr id="5" name="Segnaposto piè di pagina 4">
            <a:extLst>
              <a:ext uri="{FF2B5EF4-FFF2-40B4-BE49-F238E27FC236}">
                <a16:creationId xmlns:a16="http://schemas.microsoft.com/office/drawing/2014/main" id="{0D92C045-7FBF-CB19-E268-24BFFD861C4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AAB2ED-5AAF-EDC1-EF1C-48A789A88397}"/>
              </a:ext>
            </a:extLst>
          </p:cNvPr>
          <p:cNvSpPr>
            <a:spLocks noGrp="1"/>
          </p:cNvSpPr>
          <p:nvPr>
            <p:ph type="sldNum" sz="quarter" idx="12"/>
          </p:nvPr>
        </p:nvSpPr>
        <p:spPr/>
        <p:txBody>
          <a:bodyPr/>
          <a:lstStyle/>
          <a:p>
            <a:fld id="{339F4DBC-6470-484D-8782-1C30620653EE}" type="slidenum">
              <a:rPr lang="it-IT" smtClean="0"/>
              <a:t>‹N›</a:t>
            </a:fld>
            <a:endParaRPr lang="it-IT"/>
          </a:p>
        </p:txBody>
      </p:sp>
    </p:spTree>
    <p:extLst>
      <p:ext uri="{BB962C8B-B14F-4D97-AF65-F5344CB8AC3E}">
        <p14:creationId xmlns:p14="http://schemas.microsoft.com/office/powerpoint/2010/main" val="3208878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6322E2-3C3B-793A-34D2-0662DCBFC41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F8179DA-5AE5-0C7B-EBC6-117D41C5E58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8610A7D-9040-7D00-3F80-7A175DB56740}"/>
              </a:ext>
            </a:extLst>
          </p:cNvPr>
          <p:cNvSpPr>
            <a:spLocks noGrp="1"/>
          </p:cNvSpPr>
          <p:nvPr>
            <p:ph type="dt" sz="half" idx="10"/>
          </p:nvPr>
        </p:nvSpPr>
        <p:spPr/>
        <p:txBody>
          <a:bodyPr/>
          <a:lstStyle/>
          <a:p>
            <a:fld id="{5ED74C5F-A104-4CF3-98F1-156236984E7A}" type="datetime1">
              <a:rPr lang="it-IT" smtClean="0"/>
              <a:t>03/02/2026</a:t>
            </a:fld>
            <a:endParaRPr lang="it-IT"/>
          </a:p>
        </p:txBody>
      </p:sp>
      <p:sp>
        <p:nvSpPr>
          <p:cNvPr id="5" name="Segnaposto piè di pagina 4">
            <a:extLst>
              <a:ext uri="{FF2B5EF4-FFF2-40B4-BE49-F238E27FC236}">
                <a16:creationId xmlns:a16="http://schemas.microsoft.com/office/drawing/2014/main" id="{1D9E421A-3FA9-D083-9D38-EDA89FB0916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64533BF-208B-5909-9971-4796A8656EA0}"/>
              </a:ext>
            </a:extLst>
          </p:cNvPr>
          <p:cNvSpPr>
            <a:spLocks noGrp="1"/>
          </p:cNvSpPr>
          <p:nvPr>
            <p:ph type="sldNum" sz="quarter" idx="12"/>
          </p:nvPr>
        </p:nvSpPr>
        <p:spPr/>
        <p:txBody>
          <a:bodyPr/>
          <a:lstStyle/>
          <a:p>
            <a:fld id="{339F4DBC-6470-484D-8782-1C30620653EE}" type="slidenum">
              <a:rPr lang="it-IT" smtClean="0"/>
              <a:t>‹N›</a:t>
            </a:fld>
            <a:endParaRPr lang="it-IT"/>
          </a:p>
        </p:txBody>
      </p:sp>
    </p:spTree>
    <p:extLst>
      <p:ext uri="{BB962C8B-B14F-4D97-AF65-F5344CB8AC3E}">
        <p14:creationId xmlns:p14="http://schemas.microsoft.com/office/powerpoint/2010/main" val="1842631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EFDA280-682B-50F2-CB27-69F64F066C0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CA172EC-1A64-E610-4E6B-0D8DB172B70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2D731E-D7DF-A275-A5AF-466FF06EE89F}"/>
              </a:ext>
            </a:extLst>
          </p:cNvPr>
          <p:cNvSpPr>
            <a:spLocks noGrp="1"/>
          </p:cNvSpPr>
          <p:nvPr>
            <p:ph type="dt" sz="half" idx="10"/>
          </p:nvPr>
        </p:nvSpPr>
        <p:spPr/>
        <p:txBody>
          <a:bodyPr/>
          <a:lstStyle/>
          <a:p>
            <a:fld id="{EF7801A2-0C6D-4B69-AA04-8AE520D504AD}" type="datetime1">
              <a:rPr lang="it-IT" smtClean="0"/>
              <a:t>03/02/2026</a:t>
            </a:fld>
            <a:endParaRPr lang="it-IT"/>
          </a:p>
        </p:txBody>
      </p:sp>
      <p:sp>
        <p:nvSpPr>
          <p:cNvPr id="5" name="Segnaposto piè di pagina 4">
            <a:extLst>
              <a:ext uri="{FF2B5EF4-FFF2-40B4-BE49-F238E27FC236}">
                <a16:creationId xmlns:a16="http://schemas.microsoft.com/office/drawing/2014/main" id="{564B1CDE-1D74-1E7D-C0BE-6BFA06AA16F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291B067-F8D6-2208-D3FD-7748A2456139}"/>
              </a:ext>
            </a:extLst>
          </p:cNvPr>
          <p:cNvSpPr>
            <a:spLocks noGrp="1"/>
          </p:cNvSpPr>
          <p:nvPr>
            <p:ph type="sldNum" sz="quarter" idx="12"/>
          </p:nvPr>
        </p:nvSpPr>
        <p:spPr/>
        <p:txBody>
          <a:bodyPr/>
          <a:lstStyle/>
          <a:p>
            <a:fld id="{339F4DBC-6470-484D-8782-1C30620653EE}" type="slidenum">
              <a:rPr lang="it-IT" smtClean="0"/>
              <a:t>‹N›</a:t>
            </a:fld>
            <a:endParaRPr lang="it-IT"/>
          </a:p>
        </p:txBody>
      </p:sp>
    </p:spTree>
    <p:extLst>
      <p:ext uri="{BB962C8B-B14F-4D97-AF65-F5344CB8AC3E}">
        <p14:creationId xmlns:p14="http://schemas.microsoft.com/office/powerpoint/2010/main" val="1274924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03F2A3-2FF8-59BC-12A1-DF43F1A859C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18B6712-B007-4C4F-9CD6-E5449D299E6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5531E4-D97B-F67C-8C7C-7BC7FA25BF4F}"/>
              </a:ext>
            </a:extLst>
          </p:cNvPr>
          <p:cNvSpPr>
            <a:spLocks noGrp="1"/>
          </p:cNvSpPr>
          <p:nvPr>
            <p:ph type="dt" sz="half" idx="10"/>
          </p:nvPr>
        </p:nvSpPr>
        <p:spPr/>
        <p:txBody>
          <a:bodyPr/>
          <a:lstStyle/>
          <a:p>
            <a:fld id="{FC04EB28-FA89-4F9D-BFFD-CBF8F04650EA}" type="datetime1">
              <a:rPr lang="it-IT" smtClean="0"/>
              <a:t>03/02/2026</a:t>
            </a:fld>
            <a:endParaRPr lang="it-IT"/>
          </a:p>
        </p:txBody>
      </p:sp>
      <p:sp>
        <p:nvSpPr>
          <p:cNvPr id="5" name="Segnaposto piè di pagina 4">
            <a:extLst>
              <a:ext uri="{FF2B5EF4-FFF2-40B4-BE49-F238E27FC236}">
                <a16:creationId xmlns:a16="http://schemas.microsoft.com/office/drawing/2014/main" id="{042FD401-929E-7A9C-8CF8-51D98CBCF75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5A3D1AD-B2D6-1EB6-6F14-E0F6CD90C6AA}"/>
              </a:ext>
            </a:extLst>
          </p:cNvPr>
          <p:cNvSpPr>
            <a:spLocks noGrp="1"/>
          </p:cNvSpPr>
          <p:nvPr>
            <p:ph type="sldNum" sz="quarter" idx="12"/>
          </p:nvPr>
        </p:nvSpPr>
        <p:spPr/>
        <p:txBody>
          <a:bodyPr/>
          <a:lstStyle/>
          <a:p>
            <a:fld id="{339F4DBC-6470-484D-8782-1C30620653EE}" type="slidenum">
              <a:rPr lang="it-IT" smtClean="0"/>
              <a:t>‹N›</a:t>
            </a:fld>
            <a:endParaRPr lang="it-IT"/>
          </a:p>
        </p:txBody>
      </p:sp>
    </p:spTree>
    <p:extLst>
      <p:ext uri="{BB962C8B-B14F-4D97-AF65-F5344CB8AC3E}">
        <p14:creationId xmlns:p14="http://schemas.microsoft.com/office/powerpoint/2010/main" val="3903885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D9ED48-BC65-E34A-66BD-38BF116D3FA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FB8D51F-85C6-16D0-AC74-8817506754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4505B77-2D90-D35A-9B40-6C04B2572936}"/>
              </a:ext>
            </a:extLst>
          </p:cNvPr>
          <p:cNvSpPr>
            <a:spLocks noGrp="1"/>
          </p:cNvSpPr>
          <p:nvPr>
            <p:ph type="dt" sz="half" idx="10"/>
          </p:nvPr>
        </p:nvSpPr>
        <p:spPr/>
        <p:txBody>
          <a:bodyPr/>
          <a:lstStyle/>
          <a:p>
            <a:fld id="{3B996F7C-E00E-401C-B134-2659FE885581}" type="datetime1">
              <a:rPr lang="it-IT" smtClean="0"/>
              <a:t>03/02/2026</a:t>
            </a:fld>
            <a:endParaRPr lang="it-IT"/>
          </a:p>
        </p:txBody>
      </p:sp>
      <p:sp>
        <p:nvSpPr>
          <p:cNvPr id="5" name="Segnaposto piè di pagina 4">
            <a:extLst>
              <a:ext uri="{FF2B5EF4-FFF2-40B4-BE49-F238E27FC236}">
                <a16:creationId xmlns:a16="http://schemas.microsoft.com/office/drawing/2014/main" id="{B0499AE0-545D-BB00-AF15-B71C7CB4BB8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4747CB2-FF73-AB97-F97E-3A54D11CF906}"/>
              </a:ext>
            </a:extLst>
          </p:cNvPr>
          <p:cNvSpPr>
            <a:spLocks noGrp="1"/>
          </p:cNvSpPr>
          <p:nvPr>
            <p:ph type="sldNum" sz="quarter" idx="12"/>
          </p:nvPr>
        </p:nvSpPr>
        <p:spPr/>
        <p:txBody>
          <a:bodyPr/>
          <a:lstStyle/>
          <a:p>
            <a:fld id="{339F4DBC-6470-484D-8782-1C30620653EE}" type="slidenum">
              <a:rPr lang="it-IT" smtClean="0"/>
              <a:t>‹N›</a:t>
            </a:fld>
            <a:endParaRPr lang="it-IT"/>
          </a:p>
        </p:txBody>
      </p:sp>
    </p:spTree>
    <p:extLst>
      <p:ext uri="{BB962C8B-B14F-4D97-AF65-F5344CB8AC3E}">
        <p14:creationId xmlns:p14="http://schemas.microsoft.com/office/powerpoint/2010/main" val="280624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883984-93DC-35C3-5A26-D06763A295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0EF867B-B1DE-4A56-AC63-2786FED78B6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D8EC618-33B7-94E2-F569-8CE840AD3BA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719E94-8676-F3C5-EF3E-F998DD5A2FDE}"/>
              </a:ext>
            </a:extLst>
          </p:cNvPr>
          <p:cNvSpPr>
            <a:spLocks noGrp="1"/>
          </p:cNvSpPr>
          <p:nvPr>
            <p:ph type="dt" sz="half" idx="10"/>
          </p:nvPr>
        </p:nvSpPr>
        <p:spPr/>
        <p:txBody>
          <a:bodyPr/>
          <a:lstStyle/>
          <a:p>
            <a:fld id="{F3C557EA-B9BB-41ED-8565-82D101BCB974}" type="datetime1">
              <a:rPr lang="it-IT" smtClean="0"/>
              <a:t>03/02/2026</a:t>
            </a:fld>
            <a:endParaRPr lang="it-IT"/>
          </a:p>
        </p:txBody>
      </p:sp>
      <p:sp>
        <p:nvSpPr>
          <p:cNvPr id="6" name="Segnaposto piè di pagina 5">
            <a:extLst>
              <a:ext uri="{FF2B5EF4-FFF2-40B4-BE49-F238E27FC236}">
                <a16:creationId xmlns:a16="http://schemas.microsoft.com/office/drawing/2014/main" id="{1BABF2F3-7C38-2DE6-0F65-8CA790803E5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9BC8743-E03E-5D94-19AA-F6A82796F76F}"/>
              </a:ext>
            </a:extLst>
          </p:cNvPr>
          <p:cNvSpPr>
            <a:spLocks noGrp="1"/>
          </p:cNvSpPr>
          <p:nvPr>
            <p:ph type="sldNum" sz="quarter" idx="12"/>
          </p:nvPr>
        </p:nvSpPr>
        <p:spPr/>
        <p:txBody>
          <a:bodyPr/>
          <a:lstStyle/>
          <a:p>
            <a:fld id="{339F4DBC-6470-484D-8782-1C30620653EE}" type="slidenum">
              <a:rPr lang="it-IT" smtClean="0"/>
              <a:t>‹N›</a:t>
            </a:fld>
            <a:endParaRPr lang="it-IT"/>
          </a:p>
        </p:txBody>
      </p:sp>
    </p:spTree>
    <p:extLst>
      <p:ext uri="{BB962C8B-B14F-4D97-AF65-F5344CB8AC3E}">
        <p14:creationId xmlns:p14="http://schemas.microsoft.com/office/powerpoint/2010/main" val="1772521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70D430-A9FF-784D-2035-E3B63FA9532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2A8D9C8-5631-A9CC-B024-CF657B77D7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C1FF9B4-A68B-9710-930B-27FE51687AA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A2094CD-6169-E946-458E-B64D7A9360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0B903FF-2724-2E99-7A3F-FB11987534F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1B78E90-B6D0-6B57-4FF6-6E93DEA0846B}"/>
              </a:ext>
            </a:extLst>
          </p:cNvPr>
          <p:cNvSpPr>
            <a:spLocks noGrp="1"/>
          </p:cNvSpPr>
          <p:nvPr>
            <p:ph type="dt" sz="half" idx="10"/>
          </p:nvPr>
        </p:nvSpPr>
        <p:spPr/>
        <p:txBody>
          <a:bodyPr/>
          <a:lstStyle/>
          <a:p>
            <a:fld id="{851661A0-2E0F-4A65-97AD-B47325B25B52}" type="datetime1">
              <a:rPr lang="it-IT" smtClean="0"/>
              <a:t>03/02/2026</a:t>
            </a:fld>
            <a:endParaRPr lang="it-IT"/>
          </a:p>
        </p:txBody>
      </p:sp>
      <p:sp>
        <p:nvSpPr>
          <p:cNvPr id="8" name="Segnaposto piè di pagina 7">
            <a:extLst>
              <a:ext uri="{FF2B5EF4-FFF2-40B4-BE49-F238E27FC236}">
                <a16:creationId xmlns:a16="http://schemas.microsoft.com/office/drawing/2014/main" id="{E9121778-AD71-052A-55ED-614AEA7E4E6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BBD8DB-CBE1-CD27-684A-CA4A2280C982}"/>
              </a:ext>
            </a:extLst>
          </p:cNvPr>
          <p:cNvSpPr>
            <a:spLocks noGrp="1"/>
          </p:cNvSpPr>
          <p:nvPr>
            <p:ph type="sldNum" sz="quarter" idx="12"/>
          </p:nvPr>
        </p:nvSpPr>
        <p:spPr/>
        <p:txBody>
          <a:bodyPr/>
          <a:lstStyle/>
          <a:p>
            <a:fld id="{339F4DBC-6470-484D-8782-1C30620653EE}" type="slidenum">
              <a:rPr lang="it-IT" smtClean="0"/>
              <a:t>‹N›</a:t>
            </a:fld>
            <a:endParaRPr lang="it-IT"/>
          </a:p>
        </p:txBody>
      </p:sp>
    </p:spTree>
    <p:extLst>
      <p:ext uri="{BB962C8B-B14F-4D97-AF65-F5344CB8AC3E}">
        <p14:creationId xmlns:p14="http://schemas.microsoft.com/office/powerpoint/2010/main" val="1461555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7A4EFC-A5B8-DA43-1425-5DBB88EB62B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B4CDB83-CA7A-6508-834E-534F58526E58}"/>
              </a:ext>
            </a:extLst>
          </p:cNvPr>
          <p:cNvSpPr>
            <a:spLocks noGrp="1"/>
          </p:cNvSpPr>
          <p:nvPr>
            <p:ph type="dt" sz="half" idx="10"/>
          </p:nvPr>
        </p:nvSpPr>
        <p:spPr/>
        <p:txBody>
          <a:bodyPr/>
          <a:lstStyle/>
          <a:p>
            <a:fld id="{8671F15D-251B-43E5-80A0-A62E6FFF8A81}" type="datetime1">
              <a:rPr lang="it-IT" smtClean="0"/>
              <a:t>03/02/2026</a:t>
            </a:fld>
            <a:endParaRPr lang="it-IT"/>
          </a:p>
        </p:txBody>
      </p:sp>
      <p:sp>
        <p:nvSpPr>
          <p:cNvPr id="4" name="Segnaposto piè di pagina 3">
            <a:extLst>
              <a:ext uri="{FF2B5EF4-FFF2-40B4-BE49-F238E27FC236}">
                <a16:creationId xmlns:a16="http://schemas.microsoft.com/office/drawing/2014/main" id="{93BD0D54-AB4C-D30D-2D16-D2FD71C95BE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9337A78-372F-A055-75BB-ADDA1E9779AF}"/>
              </a:ext>
            </a:extLst>
          </p:cNvPr>
          <p:cNvSpPr>
            <a:spLocks noGrp="1"/>
          </p:cNvSpPr>
          <p:nvPr>
            <p:ph type="sldNum" sz="quarter" idx="12"/>
          </p:nvPr>
        </p:nvSpPr>
        <p:spPr/>
        <p:txBody>
          <a:bodyPr/>
          <a:lstStyle/>
          <a:p>
            <a:fld id="{339F4DBC-6470-484D-8782-1C30620653EE}" type="slidenum">
              <a:rPr lang="it-IT" smtClean="0"/>
              <a:t>‹N›</a:t>
            </a:fld>
            <a:endParaRPr lang="it-IT"/>
          </a:p>
        </p:txBody>
      </p:sp>
    </p:spTree>
    <p:extLst>
      <p:ext uri="{BB962C8B-B14F-4D97-AF65-F5344CB8AC3E}">
        <p14:creationId xmlns:p14="http://schemas.microsoft.com/office/powerpoint/2010/main" val="138389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8B8D982-3365-1F9C-D369-92FDEC51C5F0}"/>
              </a:ext>
            </a:extLst>
          </p:cNvPr>
          <p:cNvSpPr>
            <a:spLocks noGrp="1"/>
          </p:cNvSpPr>
          <p:nvPr>
            <p:ph type="dt" sz="half" idx="10"/>
          </p:nvPr>
        </p:nvSpPr>
        <p:spPr/>
        <p:txBody>
          <a:bodyPr/>
          <a:lstStyle/>
          <a:p>
            <a:fld id="{140AAD78-2833-4CA8-9E83-AABC5AA87B3F}" type="datetime1">
              <a:rPr lang="it-IT" smtClean="0"/>
              <a:t>03/02/2026</a:t>
            </a:fld>
            <a:endParaRPr lang="it-IT"/>
          </a:p>
        </p:txBody>
      </p:sp>
      <p:sp>
        <p:nvSpPr>
          <p:cNvPr id="3" name="Segnaposto piè di pagina 2">
            <a:extLst>
              <a:ext uri="{FF2B5EF4-FFF2-40B4-BE49-F238E27FC236}">
                <a16:creationId xmlns:a16="http://schemas.microsoft.com/office/drawing/2014/main" id="{98932A59-E9C3-687D-7535-F7B72F6385A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00D6B40-4C15-F1D6-ACE9-39172C3307B5}"/>
              </a:ext>
            </a:extLst>
          </p:cNvPr>
          <p:cNvSpPr>
            <a:spLocks noGrp="1"/>
          </p:cNvSpPr>
          <p:nvPr>
            <p:ph type="sldNum" sz="quarter" idx="12"/>
          </p:nvPr>
        </p:nvSpPr>
        <p:spPr/>
        <p:txBody>
          <a:bodyPr/>
          <a:lstStyle/>
          <a:p>
            <a:fld id="{339F4DBC-6470-484D-8782-1C30620653EE}" type="slidenum">
              <a:rPr lang="it-IT" smtClean="0"/>
              <a:t>‹N›</a:t>
            </a:fld>
            <a:endParaRPr lang="it-IT"/>
          </a:p>
        </p:txBody>
      </p:sp>
    </p:spTree>
    <p:extLst>
      <p:ext uri="{BB962C8B-B14F-4D97-AF65-F5344CB8AC3E}">
        <p14:creationId xmlns:p14="http://schemas.microsoft.com/office/powerpoint/2010/main" val="1278588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71A12A-2837-AC83-ABC6-212F40659D2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9869457-47AF-69C1-9832-BF5AD1AA4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B85A0A1-623D-936D-2182-758CE6E05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2EB6C77-F550-E8A4-C919-BF860DC7F3B8}"/>
              </a:ext>
            </a:extLst>
          </p:cNvPr>
          <p:cNvSpPr>
            <a:spLocks noGrp="1"/>
          </p:cNvSpPr>
          <p:nvPr>
            <p:ph type="dt" sz="half" idx="10"/>
          </p:nvPr>
        </p:nvSpPr>
        <p:spPr/>
        <p:txBody>
          <a:bodyPr/>
          <a:lstStyle/>
          <a:p>
            <a:fld id="{6740EBEF-5766-416C-A05F-392A59236095}" type="datetime1">
              <a:rPr lang="it-IT" smtClean="0"/>
              <a:t>03/02/2026</a:t>
            </a:fld>
            <a:endParaRPr lang="it-IT"/>
          </a:p>
        </p:txBody>
      </p:sp>
      <p:sp>
        <p:nvSpPr>
          <p:cNvPr id="6" name="Segnaposto piè di pagina 5">
            <a:extLst>
              <a:ext uri="{FF2B5EF4-FFF2-40B4-BE49-F238E27FC236}">
                <a16:creationId xmlns:a16="http://schemas.microsoft.com/office/drawing/2014/main" id="{65C80521-A38B-5436-2474-CA7C9EED8FC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BB5E28B-2300-BD20-20E0-440CE9BD2053}"/>
              </a:ext>
            </a:extLst>
          </p:cNvPr>
          <p:cNvSpPr>
            <a:spLocks noGrp="1"/>
          </p:cNvSpPr>
          <p:nvPr>
            <p:ph type="sldNum" sz="quarter" idx="12"/>
          </p:nvPr>
        </p:nvSpPr>
        <p:spPr/>
        <p:txBody>
          <a:bodyPr/>
          <a:lstStyle/>
          <a:p>
            <a:fld id="{339F4DBC-6470-484D-8782-1C30620653EE}" type="slidenum">
              <a:rPr lang="it-IT" smtClean="0"/>
              <a:t>‹N›</a:t>
            </a:fld>
            <a:endParaRPr lang="it-IT"/>
          </a:p>
        </p:txBody>
      </p:sp>
    </p:spTree>
    <p:extLst>
      <p:ext uri="{BB962C8B-B14F-4D97-AF65-F5344CB8AC3E}">
        <p14:creationId xmlns:p14="http://schemas.microsoft.com/office/powerpoint/2010/main" val="261677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351F85-EDC0-59EF-EF91-7841EB055B2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857CF5B-9A36-C943-FEF1-B71F4ED475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F95D727-93B9-ABC5-90D0-FA508FFFC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91CF6DD-1528-3780-2D10-51260E123C72}"/>
              </a:ext>
            </a:extLst>
          </p:cNvPr>
          <p:cNvSpPr>
            <a:spLocks noGrp="1"/>
          </p:cNvSpPr>
          <p:nvPr>
            <p:ph type="dt" sz="half" idx="10"/>
          </p:nvPr>
        </p:nvSpPr>
        <p:spPr/>
        <p:txBody>
          <a:bodyPr/>
          <a:lstStyle/>
          <a:p>
            <a:fld id="{08030B80-815F-4F1E-8BD5-5267E74CB1AF}" type="datetime1">
              <a:rPr lang="it-IT" smtClean="0"/>
              <a:t>03/02/2026</a:t>
            </a:fld>
            <a:endParaRPr lang="it-IT"/>
          </a:p>
        </p:txBody>
      </p:sp>
      <p:sp>
        <p:nvSpPr>
          <p:cNvPr id="6" name="Segnaposto piè di pagina 5">
            <a:extLst>
              <a:ext uri="{FF2B5EF4-FFF2-40B4-BE49-F238E27FC236}">
                <a16:creationId xmlns:a16="http://schemas.microsoft.com/office/drawing/2014/main" id="{F4743EFE-797C-9FD0-C81E-7652D5D419E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27E165B-47B3-9CDB-0678-697EC113AC7B}"/>
              </a:ext>
            </a:extLst>
          </p:cNvPr>
          <p:cNvSpPr>
            <a:spLocks noGrp="1"/>
          </p:cNvSpPr>
          <p:nvPr>
            <p:ph type="sldNum" sz="quarter" idx="12"/>
          </p:nvPr>
        </p:nvSpPr>
        <p:spPr/>
        <p:txBody>
          <a:bodyPr/>
          <a:lstStyle/>
          <a:p>
            <a:fld id="{339F4DBC-6470-484D-8782-1C30620653EE}" type="slidenum">
              <a:rPr lang="it-IT" smtClean="0"/>
              <a:t>‹N›</a:t>
            </a:fld>
            <a:endParaRPr lang="it-IT"/>
          </a:p>
        </p:txBody>
      </p:sp>
    </p:spTree>
    <p:extLst>
      <p:ext uri="{BB962C8B-B14F-4D97-AF65-F5344CB8AC3E}">
        <p14:creationId xmlns:p14="http://schemas.microsoft.com/office/powerpoint/2010/main" val="3886846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17D94FE-381B-95BB-B5BB-417026F7F5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B66BA9-4796-518C-EA84-9DBBF7339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2A00B5-26A4-184D-F262-0DF30EC48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AB4C0A-5489-458B-99CA-CFEB5658ECDF}" type="datetime1">
              <a:rPr lang="it-IT" smtClean="0"/>
              <a:t>03/02/2026</a:t>
            </a:fld>
            <a:endParaRPr lang="it-IT"/>
          </a:p>
        </p:txBody>
      </p:sp>
      <p:sp>
        <p:nvSpPr>
          <p:cNvPr id="5" name="Segnaposto piè di pagina 4">
            <a:extLst>
              <a:ext uri="{FF2B5EF4-FFF2-40B4-BE49-F238E27FC236}">
                <a16:creationId xmlns:a16="http://schemas.microsoft.com/office/drawing/2014/main" id="{59284669-F139-4786-48EB-BC4DCE6306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FD511A63-E5C0-438F-E8FD-3EA2B80B4F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9F4DBC-6470-484D-8782-1C30620653EE}" type="slidenum">
              <a:rPr lang="it-IT" smtClean="0"/>
              <a:t>‹N›</a:t>
            </a:fld>
            <a:endParaRPr lang="it-IT"/>
          </a:p>
        </p:txBody>
      </p:sp>
    </p:spTree>
    <p:extLst>
      <p:ext uri="{BB962C8B-B14F-4D97-AF65-F5344CB8AC3E}">
        <p14:creationId xmlns:p14="http://schemas.microsoft.com/office/powerpoint/2010/main" val="288066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mailto:black%7D@tuebingen.mpg.de"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A29746-57C7-FF6D-7AC7-06F411F0F64B}"/>
              </a:ext>
            </a:extLst>
          </p:cNvPr>
          <p:cNvSpPr>
            <a:spLocks noGrp="1"/>
          </p:cNvSpPr>
          <p:nvPr>
            <p:ph type="ctrTitle"/>
          </p:nvPr>
        </p:nvSpPr>
        <p:spPr>
          <a:xfrm>
            <a:off x="1524000" y="1695379"/>
            <a:ext cx="9144000" cy="1560583"/>
          </a:xfrm>
        </p:spPr>
        <p:txBody>
          <a:bodyPr>
            <a:normAutofit/>
          </a:bodyPr>
          <a:lstStyle/>
          <a:p>
            <a:r>
              <a:rPr lang="en-US" sz="4000" dirty="0">
                <a:latin typeface="Calibri" panose="020F0502020204030204" pitchFamily="34" charset="0"/>
                <a:ea typeface="Calibri" panose="020F0502020204030204" pitchFamily="34" charset="0"/>
                <a:cs typeface="Calibri" panose="020F0502020204030204" pitchFamily="34" charset="0"/>
              </a:rPr>
              <a:t>Generating 3D Faces using Convolutional Mesh Autoencoders</a:t>
            </a:r>
            <a:endParaRPr lang="it-IT" sz="4000" dirty="0">
              <a:latin typeface="Calibri" panose="020F0502020204030204" pitchFamily="34" charset="0"/>
              <a:ea typeface="Calibri" panose="020F0502020204030204" pitchFamily="34" charset="0"/>
              <a:cs typeface="Calibri" panose="020F0502020204030204" pitchFamily="34" charset="0"/>
            </a:endParaRPr>
          </a:p>
        </p:txBody>
      </p:sp>
      <p:sp>
        <p:nvSpPr>
          <p:cNvPr id="3" name="Sottotitolo 2">
            <a:extLst>
              <a:ext uri="{FF2B5EF4-FFF2-40B4-BE49-F238E27FC236}">
                <a16:creationId xmlns:a16="http://schemas.microsoft.com/office/drawing/2014/main" id="{83883FDD-BF08-996F-3725-4E69EF0D235D}"/>
              </a:ext>
            </a:extLst>
          </p:cNvPr>
          <p:cNvSpPr>
            <a:spLocks noGrp="1"/>
          </p:cNvSpPr>
          <p:nvPr>
            <p:ph type="subTitle"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Name: SALIHAJ SARA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Course: DEEP LEARNING FOR ENGINEERING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solidFill>
                  <a:prstClr val="black"/>
                </a:solidFill>
                <a:latin typeface="Aptos" panose="02110004020202020204"/>
              </a:rPr>
              <a:t>Professor</a:t>
            </a:r>
            <a:r>
              <a:rPr kumimoji="0" lang="it-IT" sz="1800" b="0" i="0" u="none" strike="noStrike" kern="1200" cap="none" spc="0" normalizeH="0" baseline="0" noProof="0">
                <a:ln>
                  <a:noFill/>
                </a:ln>
                <a:solidFill>
                  <a:prstClr val="black"/>
                </a:solidFill>
                <a:effectLst/>
                <a:uLnTx/>
                <a:uFillTx/>
                <a:latin typeface="Aptos" panose="02110004020202020204"/>
                <a:ea typeface="+mn-ea"/>
                <a:cs typeface="+mn-cs"/>
              </a:rPr>
              <a:t>: FERRARI CLAUDIO</a:t>
            </a: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Date: FEBRUARY 2026</a:t>
            </a:r>
          </a:p>
          <a:p>
            <a:endParaRPr lang="it-IT" dirty="0"/>
          </a:p>
        </p:txBody>
      </p:sp>
      <p:pic>
        <p:nvPicPr>
          <p:cNvPr id="4" name="Immagine 3">
            <a:extLst>
              <a:ext uri="{FF2B5EF4-FFF2-40B4-BE49-F238E27FC236}">
                <a16:creationId xmlns:a16="http://schemas.microsoft.com/office/drawing/2014/main" id="{2BE1B725-64BD-20E5-DB23-9E3B0B7AC275}"/>
              </a:ext>
            </a:extLst>
          </p:cNvPr>
          <p:cNvPicPr>
            <a:picLocks noChangeAspect="1"/>
          </p:cNvPicPr>
          <p:nvPr/>
        </p:nvPicPr>
        <p:blipFill>
          <a:blip r:embed="rId2"/>
          <a:stretch>
            <a:fillRect/>
          </a:stretch>
        </p:blipFill>
        <p:spPr>
          <a:xfrm>
            <a:off x="524169" y="5364651"/>
            <a:ext cx="1999661" cy="755970"/>
          </a:xfrm>
          <a:prstGeom prst="rect">
            <a:avLst/>
          </a:prstGeom>
        </p:spPr>
      </p:pic>
      <p:pic>
        <p:nvPicPr>
          <p:cNvPr id="5" name="Immagine 4">
            <a:extLst>
              <a:ext uri="{FF2B5EF4-FFF2-40B4-BE49-F238E27FC236}">
                <a16:creationId xmlns:a16="http://schemas.microsoft.com/office/drawing/2014/main" id="{7A422F52-4398-8EE5-DF79-96212992C472}"/>
              </a:ext>
            </a:extLst>
          </p:cNvPr>
          <p:cNvPicPr>
            <a:picLocks noChangeAspect="1"/>
          </p:cNvPicPr>
          <p:nvPr/>
        </p:nvPicPr>
        <p:blipFill>
          <a:blip r:embed="rId3"/>
          <a:stretch>
            <a:fillRect/>
          </a:stretch>
        </p:blipFill>
        <p:spPr>
          <a:xfrm>
            <a:off x="524169" y="472921"/>
            <a:ext cx="2280102" cy="1085182"/>
          </a:xfrm>
          <a:prstGeom prst="rect">
            <a:avLst/>
          </a:prstGeom>
        </p:spPr>
      </p:pic>
      <p:pic>
        <p:nvPicPr>
          <p:cNvPr id="7" name="Immagine 6">
            <a:extLst>
              <a:ext uri="{FF2B5EF4-FFF2-40B4-BE49-F238E27FC236}">
                <a16:creationId xmlns:a16="http://schemas.microsoft.com/office/drawing/2014/main" id="{289F0587-E87A-2DE9-5272-D24194210754}"/>
              </a:ext>
            </a:extLst>
          </p:cNvPr>
          <p:cNvPicPr>
            <a:picLocks noChangeAspect="1"/>
          </p:cNvPicPr>
          <p:nvPr/>
        </p:nvPicPr>
        <p:blipFill>
          <a:blip r:embed="rId4"/>
          <a:srcRect r="83498" b="21855"/>
          <a:stretch>
            <a:fillRect/>
          </a:stretch>
        </p:blipFill>
        <p:spPr>
          <a:xfrm>
            <a:off x="8772683" y="3276215"/>
            <a:ext cx="2230262" cy="2466421"/>
          </a:xfrm>
          <a:prstGeom prst="rect">
            <a:avLst/>
          </a:prstGeom>
        </p:spPr>
      </p:pic>
      <p:sp>
        <p:nvSpPr>
          <p:cNvPr id="6" name="Segnaposto numero diapositiva 5">
            <a:extLst>
              <a:ext uri="{FF2B5EF4-FFF2-40B4-BE49-F238E27FC236}">
                <a16:creationId xmlns:a16="http://schemas.microsoft.com/office/drawing/2014/main" id="{C6CC1FD7-2FDF-C24F-60A0-E3FC7223E6B3}"/>
              </a:ext>
            </a:extLst>
          </p:cNvPr>
          <p:cNvSpPr>
            <a:spLocks noGrp="1"/>
          </p:cNvSpPr>
          <p:nvPr>
            <p:ph type="sldNum" sz="quarter" idx="12"/>
          </p:nvPr>
        </p:nvSpPr>
        <p:spPr/>
        <p:txBody>
          <a:bodyPr/>
          <a:lstStyle/>
          <a:p>
            <a:fld id="{339F4DBC-6470-484D-8782-1C30620653EE}" type="slidenum">
              <a:rPr lang="it-IT" smtClean="0"/>
              <a:t>1</a:t>
            </a:fld>
            <a:endParaRPr lang="it-IT"/>
          </a:p>
        </p:txBody>
      </p:sp>
    </p:spTree>
    <p:extLst>
      <p:ext uri="{BB962C8B-B14F-4D97-AF65-F5344CB8AC3E}">
        <p14:creationId xmlns:p14="http://schemas.microsoft.com/office/powerpoint/2010/main" val="1647821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D8D7D6C0-7BF0-D166-46CC-DC0B4359744B}"/>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b="1" i="0" u="none" strike="noStrike" baseline="0" dirty="0">
                <a:latin typeface="Calibri" panose="020F0502020204030204" pitchFamily="34" charset="0"/>
                <a:ea typeface="Calibri" panose="020F0502020204030204" pitchFamily="34" charset="0"/>
                <a:cs typeface="Calibri" panose="020F0502020204030204" pitchFamily="34" charset="0"/>
              </a:rPr>
              <a:t>Fig</a:t>
            </a:r>
            <a:r>
              <a:rPr lang="en-US" sz="2200" b="1" dirty="0">
                <a:latin typeface="Calibri" panose="020F0502020204030204" pitchFamily="34" charset="0"/>
                <a:ea typeface="Calibri" panose="020F0502020204030204" pitchFamily="34" charset="0"/>
                <a:cs typeface="Calibri" panose="020F0502020204030204" pitchFamily="34" charset="0"/>
              </a:rPr>
              <a:t>ure </a:t>
            </a:r>
            <a:r>
              <a:rPr lang="en-US" sz="2200" b="1" i="0" u="none" strike="noStrike" baseline="0" dirty="0">
                <a:latin typeface="Calibri" panose="020F0502020204030204" pitchFamily="34" charset="0"/>
                <a:ea typeface="Calibri" panose="020F0502020204030204" pitchFamily="34" charset="0"/>
                <a:cs typeface="Calibri" panose="020F0502020204030204" pitchFamily="34" charset="0"/>
              </a:rPr>
              <a:t>2.</a:t>
            </a: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 Convolutional Mesh Autoencoder: The red and blue arrows indicate </a:t>
            </a:r>
            <a:r>
              <a:rPr lang="en-US" sz="2200" b="0" i="0" u="none" strike="noStrike" baseline="0" dirty="0" err="1">
                <a:latin typeface="Calibri" panose="020F0502020204030204" pitchFamily="34" charset="0"/>
                <a:ea typeface="Calibri" panose="020F0502020204030204" pitchFamily="34" charset="0"/>
                <a:cs typeface="Calibri" panose="020F0502020204030204" pitchFamily="34" charset="0"/>
              </a:rPr>
              <a:t>downsampling</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and up-sampling layers respectively.</a:t>
            </a:r>
            <a:endParaRPr lang="en-US" sz="2200" dirty="0">
              <a:latin typeface="Calibri" panose="020F0502020204030204" pitchFamily="34" charset="0"/>
              <a:ea typeface="Calibri" panose="020F0502020204030204" pitchFamily="34" charset="0"/>
              <a:cs typeface="Calibri" panose="020F0502020204030204" pitchFamily="34" charset="0"/>
            </a:endParaRPr>
          </a:p>
        </p:txBody>
      </p:sp>
      <p:pic>
        <p:nvPicPr>
          <p:cNvPr id="5" name="Segnaposto contenuto 4" descr="Immagine che contiene schermata&#10;&#10;Il contenuto generato dall'IA potrebbe non essere corretto.">
            <a:extLst>
              <a:ext uri="{FF2B5EF4-FFF2-40B4-BE49-F238E27FC236}">
                <a16:creationId xmlns:a16="http://schemas.microsoft.com/office/drawing/2014/main" id="{1B6C8443-B6FA-366E-A1EA-29DF956F1337}"/>
              </a:ext>
            </a:extLst>
          </p:cNvPr>
          <p:cNvPicPr>
            <a:picLocks noGrp="1" noChangeAspect="1"/>
          </p:cNvPicPr>
          <p:nvPr>
            <p:ph idx="1"/>
          </p:nvPr>
        </p:nvPicPr>
        <p:blipFill>
          <a:blip r:embed="rId2"/>
          <a:stretch>
            <a:fillRect/>
          </a:stretch>
        </p:blipFill>
        <p:spPr>
          <a:xfrm>
            <a:off x="630936" y="3124230"/>
            <a:ext cx="10917936" cy="2292764"/>
          </a:xfrm>
          <a:prstGeom prst="rect">
            <a:avLst/>
          </a:prstGeom>
        </p:spPr>
      </p:pic>
      <p:sp>
        <p:nvSpPr>
          <p:cNvPr id="2" name="Segnaposto numero diapositiva 1">
            <a:extLst>
              <a:ext uri="{FF2B5EF4-FFF2-40B4-BE49-F238E27FC236}">
                <a16:creationId xmlns:a16="http://schemas.microsoft.com/office/drawing/2014/main" id="{15F8E4A8-57FC-7213-B9CC-D85977CC6EB9}"/>
              </a:ext>
            </a:extLst>
          </p:cNvPr>
          <p:cNvSpPr>
            <a:spLocks noGrp="1"/>
          </p:cNvSpPr>
          <p:nvPr>
            <p:ph type="sldNum" sz="quarter" idx="12"/>
          </p:nvPr>
        </p:nvSpPr>
        <p:spPr/>
        <p:txBody>
          <a:bodyPr/>
          <a:lstStyle/>
          <a:p>
            <a:fld id="{339F4DBC-6470-484D-8782-1C30620653EE}" type="slidenum">
              <a:rPr lang="it-IT" smtClean="0"/>
              <a:t>10</a:t>
            </a:fld>
            <a:endParaRPr lang="it-IT"/>
          </a:p>
        </p:txBody>
      </p:sp>
    </p:spTree>
    <p:extLst>
      <p:ext uri="{BB962C8B-B14F-4D97-AF65-F5344CB8AC3E}">
        <p14:creationId xmlns:p14="http://schemas.microsoft.com/office/powerpoint/2010/main" val="2681405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96E3526-7E54-F33F-AD40-AFA009484BE9}"/>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Mesh </a:t>
            </a:r>
            <a:r>
              <a:rPr lang="it-IT" sz="4000" dirty="0" err="1">
                <a:solidFill>
                  <a:srgbClr val="FFFFFF"/>
                </a:solidFill>
              </a:rPr>
              <a:t>Autoencoder</a:t>
            </a:r>
            <a:endParaRPr lang="it-IT" sz="4000" dirty="0">
              <a:solidFill>
                <a:srgbClr val="FFFFFF"/>
              </a:solidFill>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75582F56-883C-5114-2BCF-FEC278577118}"/>
                  </a:ext>
                </a:extLst>
              </p:cNvPr>
              <p:cNvSpPr>
                <a:spLocks noGrp="1"/>
              </p:cNvSpPr>
              <p:nvPr>
                <p:ph idx="1"/>
              </p:nvPr>
            </p:nvSpPr>
            <p:spPr>
              <a:xfrm>
                <a:off x="4810259" y="649480"/>
                <a:ext cx="6555347" cy="5546047"/>
              </a:xfrm>
            </p:spPr>
            <p:txBody>
              <a:bodyPr anchor="ctr">
                <a:normAutofit/>
              </a:bodyPr>
              <a:lstStyle/>
              <a:p>
                <a:r>
                  <a:rPr lang="en-US" sz="2000">
                    <a:latin typeface="Calibri" panose="020F0502020204030204" pitchFamily="34" charset="0"/>
                    <a:ea typeface="Calibri" panose="020F0502020204030204" pitchFamily="34" charset="0"/>
                    <a:cs typeface="Calibri" panose="020F0502020204030204" pitchFamily="34" charset="0"/>
                  </a:rPr>
                  <a:t>The proposed model is a convolutional mesh autoencoder composed of an encoder and a decoder. The encoder applies Chebyshev convolutional layers with </a:t>
                </a:r>
                <a14:m>
                  <m:oMath xmlns:m="http://schemas.openxmlformats.org/officeDocument/2006/math">
                    <m:r>
                      <a:rPr lang="en-US" sz="2000" i="1">
                        <a:latin typeface="Cambria Math" panose="02040503050406030204" pitchFamily="18" charset="0"/>
                      </a:rPr>
                      <m:t>𝐾</m:t>
                    </m:r>
                    <m:r>
                      <a:rPr lang="en-US" sz="2000" i="0">
                        <a:latin typeface="Cambria Math" panose="02040503050406030204" pitchFamily="18" charset="0"/>
                      </a:rPr>
                      <m:t>=6</m:t>
                    </m:r>
                  </m:oMath>
                </a14:m>
                <a:r>
                  <a:rPr lang="en-US" sz="2000">
                    <a:latin typeface="Calibri" panose="020F0502020204030204" pitchFamily="34" charset="0"/>
                    <a:ea typeface="Calibri" panose="020F0502020204030204" pitchFamily="34" charset="0"/>
                    <a:cs typeface="Calibri" panose="020F0502020204030204" pitchFamily="34" charset="0"/>
                  </a:rPr>
                  <a:t>, each followed by a biased ReLU activation and interleaved with mesh down-sampling operations that progressively reduce the number of vertices, compressing the input facial mesh into an 8-dimensional latent vector through a fully connected layer. The decoder mirrors this structure by expanding the latent representation and reconstructing the mesh using convolutional layers combined with up-sampling operations, gradually restoring the original mesh resolution. The network is trained for 300 epochs using stochastic gradient descent with momentum, minimizing an L1 reconstruction loss between predicted and ground-truth mesh vertices, together with L1 weight regularization and Chebyshev filtering.</a:t>
                </a:r>
                <a:endParaRPr lang="it-IT" sz="200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 name="Segnaposto contenuto 2">
                <a:extLst>
                  <a:ext uri="{FF2B5EF4-FFF2-40B4-BE49-F238E27FC236}">
                    <a16:creationId xmlns:a16="http://schemas.microsoft.com/office/drawing/2014/main" id="{75582F56-883C-5114-2BCF-FEC278577118}"/>
                  </a:ext>
                </a:extLst>
              </p:cNvPr>
              <p:cNvSpPr>
                <a:spLocks noGrp="1" noRot="1" noChangeAspect="1" noMove="1" noResize="1" noEditPoints="1" noAdjustHandles="1" noChangeArrowheads="1" noChangeShapeType="1" noTextEdit="1"/>
              </p:cNvSpPr>
              <p:nvPr>
                <p:ph idx="1"/>
              </p:nvPr>
            </p:nvSpPr>
            <p:spPr>
              <a:xfrm>
                <a:off x="4810259" y="649480"/>
                <a:ext cx="6555347" cy="5546047"/>
              </a:xfrm>
              <a:blipFill>
                <a:blip r:embed="rId2"/>
                <a:stretch>
                  <a:fillRect l="-837" r="-1581"/>
                </a:stretch>
              </a:blipFill>
            </p:spPr>
            <p:txBody>
              <a:bodyPr/>
              <a:lstStyle/>
              <a:p>
                <a:r>
                  <a:rPr lang="it-IT">
                    <a:noFill/>
                  </a:rPr>
                  <a:t> </a:t>
                </a:r>
              </a:p>
            </p:txBody>
          </p:sp>
        </mc:Fallback>
      </mc:AlternateContent>
      <p:sp>
        <p:nvSpPr>
          <p:cNvPr id="4" name="Segnaposto numero diapositiva 3">
            <a:extLst>
              <a:ext uri="{FF2B5EF4-FFF2-40B4-BE49-F238E27FC236}">
                <a16:creationId xmlns:a16="http://schemas.microsoft.com/office/drawing/2014/main" id="{15637118-D5CF-795A-F696-07A2DA5C8B6A}"/>
              </a:ext>
            </a:extLst>
          </p:cNvPr>
          <p:cNvSpPr>
            <a:spLocks noGrp="1"/>
          </p:cNvSpPr>
          <p:nvPr>
            <p:ph type="sldNum" sz="quarter" idx="12"/>
          </p:nvPr>
        </p:nvSpPr>
        <p:spPr/>
        <p:txBody>
          <a:bodyPr/>
          <a:lstStyle/>
          <a:p>
            <a:fld id="{339F4DBC-6470-484D-8782-1C30620653EE}" type="slidenum">
              <a:rPr lang="it-IT" smtClean="0"/>
              <a:t>11</a:t>
            </a:fld>
            <a:endParaRPr lang="it-IT"/>
          </a:p>
        </p:txBody>
      </p:sp>
    </p:spTree>
    <p:extLst>
      <p:ext uri="{BB962C8B-B14F-4D97-AF65-F5344CB8AC3E}">
        <p14:creationId xmlns:p14="http://schemas.microsoft.com/office/powerpoint/2010/main" val="1934451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F901A5F2-83B5-4E26-32F5-E08A44400E78}"/>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i="0" u="none" strike="noStrike" baseline="0"/>
              <a:t>Figure 3.</a:t>
            </a:r>
            <a:r>
              <a:rPr lang="en-US" sz="2200" b="0" i="0" u="none" strike="noStrike" baseline="0"/>
              <a:t> Sampling from the latent space of the mesh autoencoder around the mean face j = 0 along 3 different components</a:t>
            </a:r>
            <a:endParaRPr lang="en-US" sz="2200"/>
          </a:p>
        </p:txBody>
      </p:sp>
      <p:pic>
        <p:nvPicPr>
          <p:cNvPr id="3" name="Immagine 2">
            <a:extLst>
              <a:ext uri="{FF2B5EF4-FFF2-40B4-BE49-F238E27FC236}">
                <a16:creationId xmlns:a16="http://schemas.microsoft.com/office/drawing/2014/main" id="{43BCD4D9-5C6D-93AC-E0F5-6A99E12C5EDC}"/>
              </a:ext>
            </a:extLst>
          </p:cNvPr>
          <p:cNvPicPr>
            <a:picLocks noChangeAspect="1"/>
          </p:cNvPicPr>
          <p:nvPr/>
        </p:nvPicPr>
        <p:blipFill>
          <a:blip r:embed="rId2"/>
          <a:stretch>
            <a:fillRect/>
          </a:stretch>
        </p:blipFill>
        <p:spPr>
          <a:xfrm>
            <a:off x="4654296" y="1366452"/>
            <a:ext cx="6903720" cy="4125095"/>
          </a:xfrm>
          <a:prstGeom prst="rect">
            <a:avLst/>
          </a:prstGeom>
        </p:spPr>
      </p:pic>
      <p:sp>
        <p:nvSpPr>
          <p:cNvPr id="2" name="Segnaposto numero diapositiva 1">
            <a:extLst>
              <a:ext uri="{FF2B5EF4-FFF2-40B4-BE49-F238E27FC236}">
                <a16:creationId xmlns:a16="http://schemas.microsoft.com/office/drawing/2014/main" id="{66B2B9AD-FF08-C1D7-86ED-A82E16290873}"/>
              </a:ext>
            </a:extLst>
          </p:cNvPr>
          <p:cNvSpPr>
            <a:spLocks noGrp="1"/>
          </p:cNvSpPr>
          <p:nvPr>
            <p:ph type="sldNum" sz="quarter" idx="12"/>
          </p:nvPr>
        </p:nvSpPr>
        <p:spPr/>
        <p:txBody>
          <a:bodyPr/>
          <a:lstStyle/>
          <a:p>
            <a:fld id="{339F4DBC-6470-484D-8782-1C30620653EE}" type="slidenum">
              <a:rPr lang="it-IT" smtClean="0"/>
              <a:t>12</a:t>
            </a:fld>
            <a:endParaRPr lang="it-IT"/>
          </a:p>
        </p:txBody>
      </p:sp>
    </p:spTree>
    <p:extLst>
      <p:ext uri="{BB962C8B-B14F-4D97-AF65-F5344CB8AC3E}">
        <p14:creationId xmlns:p14="http://schemas.microsoft.com/office/powerpoint/2010/main" val="1097497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BD261D4-C79E-875B-7600-6C9E0D307915}"/>
              </a:ext>
            </a:extLst>
          </p:cNvPr>
          <p:cNvSpPr>
            <a:spLocks noGrp="1"/>
          </p:cNvSpPr>
          <p:nvPr>
            <p:ph type="title"/>
          </p:nvPr>
        </p:nvSpPr>
        <p:spPr>
          <a:xfrm>
            <a:off x="1371599" y="294538"/>
            <a:ext cx="9895951" cy="1033669"/>
          </a:xfrm>
        </p:spPr>
        <p:txBody>
          <a:bodyPr>
            <a:normAutofit/>
          </a:bodyPr>
          <a:lstStyle/>
          <a:p>
            <a:r>
              <a:rPr lang="it-IT" sz="4000">
                <a:solidFill>
                  <a:srgbClr val="FFFFFF"/>
                </a:solidFill>
                <a:latin typeface="Calibri" panose="020F0502020204030204" pitchFamily="34" charset="0"/>
                <a:ea typeface="Calibri" panose="020F0502020204030204" pitchFamily="34" charset="0"/>
                <a:cs typeface="Calibri" panose="020F0502020204030204" pitchFamily="34" charset="0"/>
              </a:rPr>
              <a:t>Experiments</a:t>
            </a:r>
          </a:p>
        </p:txBody>
      </p:sp>
      <p:sp>
        <p:nvSpPr>
          <p:cNvPr id="3" name="Segnaposto contenuto 2">
            <a:extLst>
              <a:ext uri="{FF2B5EF4-FFF2-40B4-BE49-F238E27FC236}">
                <a16:creationId xmlns:a16="http://schemas.microsoft.com/office/drawing/2014/main" id="{CEC7A08B-EBD5-316B-B881-A22273B8ACF6}"/>
              </a:ext>
            </a:extLst>
          </p:cNvPr>
          <p:cNvSpPr>
            <a:spLocks noGrp="1"/>
          </p:cNvSpPr>
          <p:nvPr>
            <p:ph idx="1"/>
          </p:nvPr>
        </p:nvSpPr>
        <p:spPr>
          <a:xfrm>
            <a:off x="1371599" y="2318197"/>
            <a:ext cx="9724031" cy="3683358"/>
          </a:xfrm>
        </p:spPr>
        <p:txBody>
          <a:bodyPr anchor="ctr">
            <a:normAutofit/>
          </a:bodyPr>
          <a:lstStyle/>
          <a:p>
            <a:r>
              <a:rPr lang="en-US" sz="2000">
                <a:latin typeface="Calibri" panose="020F0502020204030204" pitchFamily="34" charset="0"/>
                <a:ea typeface="Calibri" panose="020F0502020204030204" pitchFamily="34" charset="0"/>
                <a:cs typeface="Calibri" panose="020F0502020204030204" pitchFamily="34" charset="0"/>
              </a:rPr>
              <a:t>The effectiveness of CoMA is evaluated on a dataset of extreme facial expressions. The experiments demonstrate that the learned latent space enables the synthesis of new expressive faces, including a variational setting that improves sampling diversity. CoMA is then compared with traditional PCA-based representations in both interpolation experiments, which evaluate reconstruction of expressions similar to the training data, and extrapolation experiments, which test generalization to unseen expressions. Finally, the authors show that replacing the expression space of the state-of-the-art FLAME model with CoMA leads to improved reconstruction accuracy.</a:t>
            </a:r>
            <a:endParaRPr lang="it-IT" sz="2000">
              <a:latin typeface="Calibri" panose="020F0502020204030204" pitchFamily="34" charset="0"/>
              <a:ea typeface="Calibri" panose="020F0502020204030204" pitchFamily="34" charset="0"/>
              <a:cs typeface="Calibri" panose="020F0502020204030204" pitchFamily="34" charset="0"/>
            </a:endParaRPr>
          </a:p>
        </p:txBody>
      </p:sp>
      <p:sp>
        <p:nvSpPr>
          <p:cNvPr id="4" name="Segnaposto numero diapositiva 3">
            <a:extLst>
              <a:ext uri="{FF2B5EF4-FFF2-40B4-BE49-F238E27FC236}">
                <a16:creationId xmlns:a16="http://schemas.microsoft.com/office/drawing/2014/main" id="{4AAEE261-3ED1-F7A6-5E8D-FCA9677C766C}"/>
              </a:ext>
            </a:extLst>
          </p:cNvPr>
          <p:cNvSpPr>
            <a:spLocks noGrp="1"/>
          </p:cNvSpPr>
          <p:nvPr>
            <p:ph type="sldNum" sz="quarter" idx="12"/>
          </p:nvPr>
        </p:nvSpPr>
        <p:spPr/>
        <p:txBody>
          <a:bodyPr/>
          <a:lstStyle/>
          <a:p>
            <a:fld id="{339F4DBC-6470-484D-8782-1C30620653EE}" type="slidenum">
              <a:rPr lang="it-IT" smtClean="0"/>
              <a:t>13</a:t>
            </a:fld>
            <a:endParaRPr lang="it-IT"/>
          </a:p>
        </p:txBody>
      </p:sp>
    </p:spTree>
    <p:extLst>
      <p:ext uri="{BB962C8B-B14F-4D97-AF65-F5344CB8AC3E}">
        <p14:creationId xmlns:p14="http://schemas.microsoft.com/office/powerpoint/2010/main" val="3372047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57C16259-3B85-CCF8-FC23-8028DEB31878}"/>
              </a:ext>
            </a:extLst>
          </p:cNvPr>
          <p:cNvSpPr>
            <a:spLocks noGrp="1"/>
          </p:cNvSpPr>
          <p:nvPr>
            <p:ph type="title"/>
          </p:nvPr>
        </p:nvSpPr>
        <p:spPr>
          <a:xfrm>
            <a:off x="1137034" y="609597"/>
            <a:ext cx="9392421" cy="1330841"/>
          </a:xfrm>
        </p:spPr>
        <p:txBody>
          <a:bodyPr>
            <a:normAutofit/>
          </a:bodyPr>
          <a:lstStyle/>
          <a:p>
            <a:r>
              <a:rPr lang="it-IT" b="0" i="0" u="none" strike="noStrike" baseline="0">
                <a:latin typeface="Calibri" panose="020F0502020204030204" pitchFamily="34" charset="0"/>
                <a:ea typeface="Calibri" panose="020F0502020204030204" pitchFamily="34" charset="0"/>
                <a:cs typeface="Calibri" panose="020F0502020204030204" pitchFamily="34" charset="0"/>
              </a:rPr>
              <a:t> Dataset</a:t>
            </a:r>
            <a:endParaRPr lang="it-IT">
              <a:latin typeface="Calibri" panose="020F0502020204030204" pitchFamily="34" charset="0"/>
              <a:ea typeface="Calibri" panose="020F0502020204030204" pitchFamily="34" charset="0"/>
              <a:cs typeface="Calibri" panose="020F0502020204030204" pitchFamily="34" charset="0"/>
            </a:endParaRPr>
          </a:p>
        </p:txBody>
      </p:sp>
      <p:sp>
        <p:nvSpPr>
          <p:cNvPr id="3" name="Segnaposto contenuto 2">
            <a:extLst>
              <a:ext uri="{FF2B5EF4-FFF2-40B4-BE49-F238E27FC236}">
                <a16:creationId xmlns:a16="http://schemas.microsoft.com/office/drawing/2014/main" id="{FE0E7986-EF1C-4457-8B7E-4E54BD9120FE}"/>
              </a:ext>
            </a:extLst>
          </p:cNvPr>
          <p:cNvSpPr>
            <a:spLocks noGrp="1"/>
          </p:cNvSpPr>
          <p:nvPr>
            <p:ph idx="1"/>
          </p:nvPr>
        </p:nvSpPr>
        <p:spPr>
          <a:xfrm>
            <a:off x="1137034" y="2198362"/>
            <a:ext cx="4958966" cy="3917773"/>
          </a:xfrm>
        </p:spPr>
        <p:txBody>
          <a:bodyPr>
            <a:normAutofit/>
          </a:bodyPr>
          <a:lstStyle/>
          <a:p>
            <a:r>
              <a:rPr lang="en-US" sz="1900" dirty="0">
                <a:latin typeface="Calibri" panose="020F0502020204030204" pitchFamily="34" charset="0"/>
                <a:ea typeface="Calibri" panose="020F0502020204030204" pitchFamily="34" charset="0"/>
                <a:cs typeface="Calibri" panose="020F0502020204030204" pitchFamily="34" charset="0"/>
              </a:rPr>
              <a:t>The dataset consists of 12 classes of complex and asymmetric extreme facial expressions captured from 12 different subjects, including variations such as bare teeth, cheek contraction, eyebrow motion, and multiple mouth deformations. The data is recorded at 60 fps using a multi-camera active stereo system and includes 20,466 high-resolution 3D face meshes, each originally containing approximately 120,000 vertices. A sequential mesh registration process is applied to reduce the mesh resolution to 5,023 vertices, enabling efficient training while preserving facial geometry.</a:t>
            </a:r>
          </a:p>
          <a:p>
            <a:pPr marL="0" indent="0">
              <a:buNone/>
            </a:pPr>
            <a:endParaRPr lang="it-IT" sz="1900" dirty="0">
              <a:latin typeface="Calibri" panose="020F0502020204030204" pitchFamily="34" charset="0"/>
              <a:ea typeface="Calibri" panose="020F0502020204030204" pitchFamily="34" charset="0"/>
              <a:cs typeface="Calibri" panose="020F0502020204030204" pitchFamily="34" charset="0"/>
            </a:endParaRPr>
          </a:p>
        </p:txBody>
      </p:sp>
      <p:pic>
        <p:nvPicPr>
          <p:cNvPr id="5" name="Immagine 4">
            <a:extLst>
              <a:ext uri="{FF2B5EF4-FFF2-40B4-BE49-F238E27FC236}">
                <a16:creationId xmlns:a16="http://schemas.microsoft.com/office/drawing/2014/main" id="{08929D0C-335E-BE19-FD7A-F3DA6908B827}"/>
              </a:ext>
            </a:extLst>
          </p:cNvPr>
          <p:cNvPicPr>
            <a:picLocks noChangeAspect="1"/>
          </p:cNvPicPr>
          <p:nvPr/>
        </p:nvPicPr>
        <p:blipFill>
          <a:blip r:embed="rId2"/>
          <a:stretch>
            <a:fillRect/>
          </a:stretch>
        </p:blipFill>
        <p:spPr>
          <a:xfrm>
            <a:off x="6749747" y="2536302"/>
            <a:ext cx="4788505" cy="1785396"/>
          </a:xfrm>
          <a:prstGeom prst="rect">
            <a:avLst/>
          </a:prstGeom>
        </p:spPr>
      </p:pic>
      <p:sp>
        <p:nvSpPr>
          <p:cNvPr id="16" name="Freeform: Shape 1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0C2EE007-299F-BA41-EA59-B9DB5AE341FA}"/>
                  </a:ext>
                </a:extLst>
              </p:cNvPr>
              <p:cNvSpPr txBox="1"/>
              <p:nvPr/>
            </p:nvSpPr>
            <p:spPr>
              <a:xfrm>
                <a:off x="6971517" y="4498972"/>
                <a:ext cx="4344965"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Figure 3. </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Sampling from the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latent</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space</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with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variational</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loss</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(bottom) and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without</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it</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(top):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when</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kumimoji="0" lang="ar-AE" sz="1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ar-AE" sz="1400" b="0" i="1" u="none" strike="noStrike" kern="1200" cap="none" spc="0" normalizeH="0" baseline="0" noProof="0">
                            <a:ln>
                              <a:noFill/>
                            </a:ln>
                            <a:solidFill>
                              <a:prstClr val="black"/>
                            </a:solidFill>
                            <a:effectLst/>
                            <a:uLnTx/>
                            <a:uFillTx/>
                            <a:latin typeface="Cambria Math" panose="02040503050406030204" pitchFamily="18" charset="0"/>
                          </a:rPr>
                          <m:t>𝑤</m:t>
                        </m:r>
                      </m:e>
                      <m:sub>
                        <m:r>
                          <a:rPr kumimoji="0" lang="ar-AE" sz="1400" b="0" i="1" u="none" strike="noStrike" kern="1200" cap="none" spc="0" normalizeH="0" baseline="0" noProof="0">
                            <a:ln>
                              <a:noFill/>
                            </a:ln>
                            <a:solidFill>
                              <a:prstClr val="black"/>
                            </a:solidFill>
                            <a:effectLst/>
                            <a:uLnTx/>
                            <a:uFillTx/>
                            <a:latin typeface="Cambria Math" panose="02040503050406030204" pitchFamily="18" charset="0"/>
                          </a:rPr>
                          <m:t>𝑘𝑙𝑑</m:t>
                        </m:r>
                      </m:sub>
                    </m:sSub>
                    <m:r>
                      <a:rPr kumimoji="0" lang="ar-AE" sz="1400" b="0" i="0" u="none" strike="noStrike" kern="1200" cap="none" spc="0" normalizeH="0" baseline="0" noProof="0">
                        <a:ln>
                          <a:noFill/>
                        </a:ln>
                        <a:solidFill>
                          <a:prstClr val="black"/>
                        </a:solidFill>
                        <a:effectLst/>
                        <a:uLnTx/>
                        <a:uFillTx/>
                        <a:latin typeface="Cambria Math" panose="02040503050406030204" pitchFamily="18" charset="0"/>
                      </a:rPr>
                      <m:t>=</m:t>
                    </m:r>
                    <m:r>
                      <a:rPr kumimoji="0" lang="ar-AE" sz="1400" b="0" i="0" u="none" strike="noStrike" kern="1200" cap="none" spc="0" normalizeH="0" baseline="0" noProof="0">
                        <a:ln>
                          <a:noFill/>
                        </a:ln>
                        <a:solidFill>
                          <a:prstClr val="black"/>
                        </a:solidFill>
                        <a:effectLst/>
                        <a:uLnTx/>
                        <a:uFillTx/>
                        <a:latin typeface="Cambria Math" panose="02040503050406030204" pitchFamily="18" charset="0"/>
                      </a:rPr>
                      <m:t>0</m:t>
                    </m:r>
                  </m:oMath>
                </a14:m>
                <a:r>
                  <a:rPr kumimoji="0" lang="ar-AE"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latent</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space</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not</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constrained</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to a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Gaussian</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distribution</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resulting</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in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less</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diverse </a:t>
                </a:r>
                <a:r>
                  <a:rPr kumimoji="0" lang="it-IT" sz="1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generated</a:t>
                </a:r>
                <a:r>
                  <a:rPr kumimoji="0" lang="it-IT"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face samples</a:t>
                </a:r>
                <a:r>
                  <a:rPr kumimoji="0" lang="it-IT" sz="1400" b="0" i="0" u="none" strike="noStrike" kern="1200" cap="none" spc="0" normalizeH="0" baseline="0" noProof="0" dirty="0">
                    <a:ln>
                      <a:noFill/>
                    </a:ln>
                    <a:solidFill>
                      <a:prstClr val="black"/>
                    </a:solidFill>
                    <a:effectLst/>
                    <a:uLnTx/>
                    <a:uFillTx/>
                    <a:latin typeface="Aptos" panose="02110004020202020204"/>
                  </a:rPr>
                  <a:t>.</a:t>
                </a:r>
              </a:p>
            </p:txBody>
          </p:sp>
        </mc:Choice>
        <mc:Fallback xmlns="">
          <p:sp>
            <p:nvSpPr>
              <p:cNvPr id="9" name="CasellaDiTesto 8">
                <a:extLst>
                  <a:ext uri="{FF2B5EF4-FFF2-40B4-BE49-F238E27FC236}">
                    <a16:creationId xmlns:a16="http://schemas.microsoft.com/office/drawing/2014/main" id="{0C2EE007-299F-BA41-EA59-B9DB5AE341FA}"/>
                  </a:ext>
                </a:extLst>
              </p:cNvPr>
              <p:cNvSpPr txBox="1">
                <a:spLocks noRot="1" noChangeAspect="1" noMove="1" noResize="1" noEditPoints="1" noAdjustHandles="1" noChangeArrowheads="1" noChangeShapeType="1" noTextEdit="1"/>
              </p:cNvSpPr>
              <p:nvPr/>
            </p:nvSpPr>
            <p:spPr>
              <a:xfrm>
                <a:off x="6971517" y="4498972"/>
                <a:ext cx="4344965" cy="954107"/>
              </a:xfrm>
              <a:prstGeom prst="rect">
                <a:avLst/>
              </a:prstGeom>
              <a:blipFill>
                <a:blip r:embed="rId3"/>
                <a:stretch>
                  <a:fillRect l="-421" t="-1274" r="-983" b="-5732"/>
                </a:stretch>
              </a:blipFill>
            </p:spPr>
            <p:txBody>
              <a:bodyPr/>
              <a:lstStyle/>
              <a:p>
                <a:r>
                  <a:rPr lang="it-IT">
                    <a:noFill/>
                  </a:rPr>
                  <a:t> </a:t>
                </a:r>
              </a:p>
            </p:txBody>
          </p:sp>
        </mc:Fallback>
      </mc:AlternateContent>
      <p:sp>
        <p:nvSpPr>
          <p:cNvPr id="4" name="Segnaposto numero diapositiva 3">
            <a:extLst>
              <a:ext uri="{FF2B5EF4-FFF2-40B4-BE49-F238E27FC236}">
                <a16:creationId xmlns:a16="http://schemas.microsoft.com/office/drawing/2014/main" id="{0908AF5D-51F8-A235-9288-F0DA90B3C186}"/>
              </a:ext>
            </a:extLst>
          </p:cNvPr>
          <p:cNvSpPr>
            <a:spLocks noGrp="1"/>
          </p:cNvSpPr>
          <p:nvPr>
            <p:ph type="sldNum" sz="quarter" idx="12"/>
          </p:nvPr>
        </p:nvSpPr>
        <p:spPr/>
        <p:txBody>
          <a:bodyPr/>
          <a:lstStyle/>
          <a:p>
            <a:fld id="{339F4DBC-6470-484D-8782-1C30620653EE}" type="slidenum">
              <a:rPr lang="it-IT" smtClean="0"/>
              <a:t>14</a:t>
            </a:fld>
            <a:endParaRPr lang="it-IT"/>
          </a:p>
        </p:txBody>
      </p:sp>
    </p:spTree>
    <p:extLst>
      <p:ext uri="{BB962C8B-B14F-4D97-AF65-F5344CB8AC3E}">
        <p14:creationId xmlns:p14="http://schemas.microsoft.com/office/powerpoint/2010/main" val="361510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D6AE51D-0B08-AC66-BAE8-F21AE7595EAD}"/>
              </a:ext>
            </a:extLst>
          </p:cNvPr>
          <p:cNvSpPr>
            <a:spLocks noGrp="1"/>
          </p:cNvSpPr>
          <p:nvPr>
            <p:ph type="title"/>
          </p:nvPr>
        </p:nvSpPr>
        <p:spPr>
          <a:xfrm>
            <a:off x="1136397" y="659010"/>
            <a:ext cx="9688296" cy="923656"/>
          </a:xfrm>
        </p:spPr>
        <p:txBody>
          <a:bodyPr anchor="b">
            <a:normAutofit/>
          </a:bodyPr>
          <a:lstStyle/>
          <a:p>
            <a:r>
              <a:rPr kumimoji="0" lang="it-IT"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Sampling the </a:t>
            </a:r>
            <a:r>
              <a:rPr kumimoji="0" lang="it-IT" sz="2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Latent</a:t>
            </a:r>
            <a:r>
              <a:rPr kumimoji="0" lang="it-IT"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Space</a:t>
            </a:r>
            <a:endParaRPr lang="it-IT" sz="28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7FDE2368-3C58-7E0E-501F-65E92DE680C0}"/>
                  </a:ext>
                </a:extLst>
              </p:cNvPr>
              <p:cNvSpPr>
                <a:spLocks noGrp="1"/>
              </p:cNvSpPr>
              <p:nvPr>
                <p:ph idx="1"/>
              </p:nvPr>
            </p:nvSpPr>
            <p:spPr>
              <a:xfrm>
                <a:off x="1136397" y="1877634"/>
                <a:ext cx="9688296" cy="3834907"/>
              </a:xfrm>
            </p:spPr>
            <p:txBody>
              <a:bodyPr anchor="t">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To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analyze</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learned</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latent</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space</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facial</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mesh </a:t>
                </a:r>
                <a14:m>
                  <m:oMath xmlns:m="http://schemas.openxmlformats.org/officeDocument/2006/math">
                    <m:r>
                      <a:rPr kumimoji="0" lang="it-IT" sz="2000" b="0" i="1" u="none" strike="noStrike" kern="1200" cap="none" spc="0" normalizeH="0" baseline="0" noProof="0">
                        <a:ln>
                          <a:noFill/>
                        </a:ln>
                        <a:solidFill>
                          <a:prstClr val="black"/>
                        </a:solidFill>
                        <a:effectLst/>
                        <a:uLnTx/>
                        <a:uFillTx/>
                        <a:latin typeface="Cambria Math" panose="02040503050406030204" pitchFamily="18" charset="0"/>
                      </a:rPr>
                      <m:t>𝐹</m:t>
                    </m:r>
                  </m:oMath>
                </a14:m>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first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encoded</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using</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encoder </a:t>
                </a:r>
                <a14:m>
                  <m:oMath xmlns:m="http://schemas.openxmlformats.org/officeDocument/2006/math">
                    <m:r>
                      <a:rPr kumimoji="0" lang="it-IT" sz="2000" b="0" i="1" u="none" strike="noStrike" kern="1200" cap="none" spc="0" normalizeH="0" baseline="0" noProof="0">
                        <a:ln>
                          <a:noFill/>
                        </a:ln>
                        <a:solidFill>
                          <a:prstClr val="black"/>
                        </a:solidFill>
                        <a:effectLst/>
                        <a:uLnTx/>
                        <a:uFillTx/>
                        <a:latin typeface="Cambria Math" panose="02040503050406030204" pitchFamily="18" charset="0"/>
                      </a:rPr>
                      <m:t>𝐸</m:t>
                    </m:r>
                  </m:oMath>
                </a14:m>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to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obtain</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latent</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representation</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kumimoji="0" lang="it-IT" sz="2000" b="0" i="1" u="none" strike="noStrike" kern="1200" cap="none" spc="0" normalizeH="0" baseline="0" noProof="0">
                        <a:ln>
                          <a:noFill/>
                        </a:ln>
                        <a:solidFill>
                          <a:prstClr val="black"/>
                        </a:solidFill>
                        <a:effectLst/>
                        <a:uLnTx/>
                        <a:uFillTx/>
                        <a:latin typeface="Cambria Math" panose="02040503050406030204" pitchFamily="18" charset="0"/>
                      </a:rPr>
                      <m:t>𝑧</m:t>
                    </m:r>
                    <m:r>
                      <a:rPr kumimoji="0" lang="it-IT"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it-IT" sz="2000" b="0" i="1" u="none" strike="noStrike" kern="1200" cap="none" spc="0" normalizeH="0" baseline="0" noProof="0">
                        <a:ln>
                          <a:noFill/>
                        </a:ln>
                        <a:solidFill>
                          <a:prstClr val="black"/>
                        </a:solidFill>
                        <a:effectLst/>
                        <a:uLnTx/>
                        <a:uFillTx/>
                        <a:latin typeface="Cambria Math" panose="02040503050406030204" pitchFamily="18" charset="0"/>
                      </a:rPr>
                      <m:t>𝐸</m:t>
                    </m:r>
                    <m:d>
                      <m:dPr>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𝐹</m:t>
                        </m:r>
                      </m:e>
                    </m:d>
                  </m:oMath>
                </a14:m>
                <a:r>
                  <a:rPr kumimoji="0" lang="ar-A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which</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then</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decoded</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to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reconstruct</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mesh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acc>
                      <m:accPr>
                        <m:chr m:val="̃"/>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accPr>
                      <m:e>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𝐹</m:t>
                        </m:r>
                      </m:e>
                    </m:acc>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𝐷</m:t>
                    </m:r>
                    <m:d>
                      <m:dPr>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dPr>
                      <m:e>
                        <m:acc>
                          <m:accPr>
                            <m:chr m:val="̃"/>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accPr>
                          <m:e>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𝑧</m:t>
                            </m:r>
                          </m:e>
                        </m:acc>
                      </m:e>
                    </m:d>
                  </m:oMath>
                </a14:m>
                <a:r>
                  <a:rPr kumimoji="0" lang="ar-A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New face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shapes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are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generated</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by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perturbing</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individual</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latent</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dimensions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scaling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each</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component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sSubPr>
                      <m:e>
                        <m:acc>
                          <m:accPr>
                            <m:chr m:val="̃"/>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accPr>
                          <m:e>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𝑧</m:t>
                            </m:r>
                          </m:e>
                        </m:acc>
                      </m:e>
                      <m: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𝑖</m:t>
                        </m:r>
                      </m:sub>
                    </m:s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d>
                      <m:dPr>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1</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0</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3</m:t>
                        </m:r>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𝑗</m:t>
                        </m:r>
                      </m:e>
                    </m:d>
                    <m:sSub>
                      <m:sSubPr>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𝑧</m:t>
                        </m:r>
                      </m:e>
                      <m: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𝑖</m:t>
                        </m:r>
                      </m:sub>
                    </m:sSub>
                  </m:oMath>
                </a14:m>
                <a:r>
                  <a:rPr kumimoji="0" lang="ar-A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with </a:t>
                </a:r>
                <a14:m>
                  <m:oMath xmlns:m="http://schemas.openxmlformats.org/officeDocument/2006/math">
                    <m:r>
                      <a:rPr kumimoji="0" lang="it-IT" sz="2000" b="0" i="1" u="none" strike="noStrike" kern="1200" cap="none" spc="0" normalizeH="0" baseline="0" noProof="0">
                        <a:ln>
                          <a:noFill/>
                        </a:ln>
                        <a:solidFill>
                          <a:prstClr val="black"/>
                        </a:solidFill>
                        <a:effectLst/>
                        <a:uLnTx/>
                        <a:uFillTx/>
                        <a:latin typeface="Cambria Math" panose="02040503050406030204" pitchFamily="18" charset="0"/>
                      </a:rPr>
                      <m:t>𝑗</m:t>
                    </m:r>
                    <m:r>
                      <a:rPr kumimoji="0" lang="it-IT" sz="2000" b="0" i="0" u="none" strike="noStrike" kern="1200" cap="none" spc="0" normalizeH="0" baseline="0" noProof="0">
                        <a:ln>
                          <a:noFill/>
                        </a:ln>
                        <a:solidFill>
                          <a:prstClr val="black"/>
                        </a:solidFill>
                        <a:effectLst/>
                        <a:uLnTx/>
                        <a:uFillTx/>
                        <a:latin typeface="Cambria Math" panose="02040503050406030204" pitchFamily="18" charset="0"/>
                      </a:rPr>
                      <m:t>∈</m:t>
                    </m:r>
                    <m:d>
                      <m:dPr>
                        <m:begChr m:val="["/>
                        <m:endChr m:val="]"/>
                        <m:sepChr m:val=","/>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e>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44</m:t>
                        </m:r>
                      </m:e>
                    </m:d>
                  </m:oMath>
                </a14:m>
                <a:r>
                  <a:rPr kumimoji="0" lang="ar-A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allowing</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smooth</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transitions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between</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facial</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expressions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around</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mean</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face.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While</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this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enables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face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synthesis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distribution</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of the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latent</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space</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unconstrained</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To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address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this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variational</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loss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introduced</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leading</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to a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Variational</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Convolutional</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Mesh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Autoencoder</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that</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minimizes</a:t>
                </a:r>
                <a:endPar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it-IT" sz="2000" b="0" i="0" u="none" strike="noStrike" kern="1200" cap="none" spc="0" normalizeH="0" baseline="0" noProof="0">
                          <a:ln>
                            <a:noFill/>
                          </a:ln>
                          <a:solidFill>
                            <a:prstClr val="black"/>
                          </a:solidFill>
                          <a:effectLst/>
                          <a:uLnTx/>
                          <a:uFillTx/>
                          <a:latin typeface="Cambria Math" panose="02040503050406030204" pitchFamily="18" charset="0"/>
                        </a:rPr>
                        <m:t>ℒ</m:t>
                      </m:r>
                      <m:r>
                        <a:rPr kumimoji="0" lang="it-IT"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it-IT" sz="2000" b="0" i="1" u="none" strike="noStrike" kern="1200" cap="none" spc="0" normalizeH="0" baseline="0" noProof="0">
                          <a:ln>
                            <a:noFill/>
                          </a:ln>
                          <a:solidFill>
                            <a:prstClr val="black"/>
                          </a:solidFill>
                          <a:effectLst/>
                          <a:uLnTx/>
                          <a:uFillTx/>
                          <a:latin typeface="Cambria Math" panose="02040503050406030204" pitchFamily="18" charset="0"/>
                        </a:rPr>
                        <m:t>𝐹</m:t>
                      </m:r>
                      <m:r>
                        <a:rPr kumimoji="0" lang="it-IT"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it-IT" sz="2000" b="0" i="1" u="none" strike="noStrike" kern="1200" cap="none" spc="0" normalizeH="0" baseline="0" noProof="0">
                          <a:ln>
                            <a:noFill/>
                          </a:ln>
                          <a:solidFill>
                            <a:prstClr val="black"/>
                          </a:solidFill>
                          <a:effectLst/>
                          <a:uLnTx/>
                          <a:uFillTx/>
                          <a:latin typeface="Cambria Math" panose="02040503050406030204" pitchFamily="18" charset="0"/>
                        </a:rPr>
                        <m:t>𝐷</m:t>
                      </m:r>
                      <m:d>
                        <m:dPr>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𝑧</m:t>
                          </m:r>
                        </m:e>
                      </m:d>
                      <m:sSub>
                        <m:sSubPr>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e>
                        <m: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1</m:t>
                          </m:r>
                        </m:sub>
                      </m:s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𝑤</m:t>
                          </m:r>
                        </m:e>
                        <m: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𝑘𝑙𝑑</m:t>
                          </m:r>
                        </m:sub>
                      </m:sSub>
                      <m:r>
                        <m:rPr>
                          <m:nor/>
                        </m:rPr>
                        <a:rPr kumimoji="0" lang="ar-AE" sz="2000" b="0" i="1"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m:t> </m:t>
                      </m:r>
                      <m:r>
                        <m:rPr>
                          <m:sty m:val="p"/>
                        </m:rPr>
                        <a:rPr kumimoji="0" lang="it-IT" sz="2000" b="0" i="0" u="none" strike="noStrike" kern="1200" cap="none" spc="0" normalizeH="0" baseline="0" noProof="0">
                          <a:ln>
                            <a:noFill/>
                          </a:ln>
                          <a:solidFill>
                            <a:prstClr val="black"/>
                          </a:solidFill>
                          <a:effectLst/>
                          <a:uLnTx/>
                          <a:uFillTx/>
                          <a:latin typeface="Cambria Math" panose="02040503050406030204" pitchFamily="18" charset="0"/>
                        </a:rPr>
                        <m:t>KL</m:t>
                      </m:r>
                      <m:d>
                        <m:dPr>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𝒩</m:t>
                          </m:r>
                          <m:d>
                            <m:dPr>
                              <m:sepChr m:val=","/>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0</m:t>
                              </m:r>
                            </m:e>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1</m:t>
                              </m:r>
                            </m:e>
                          </m:d>
                          <m:r>
                            <m:rPr>
                              <m:nor/>
                            </m:rPr>
                            <a:rPr kumimoji="0" lang="ar-AE" sz="2000" b="0" i="1"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m:t> </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r>
                            <m:rPr>
                              <m:nor/>
                            </m:rPr>
                            <a:rPr kumimoji="0" lang="ar-AE" sz="2000" b="0" i="1"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m:t> </m:t>
                          </m:r>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𝑄</m:t>
                          </m:r>
                          <m:d>
                            <m:dPr>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𝑧</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𝐹</m:t>
                              </m:r>
                            </m:e>
                          </m:d>
                        </m:e>
                      </m:d>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oMath>
                  </m:oMathPara>
                </a14:m>
                <a:endParaRPr kumimoji="0" lang="ar-A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with </a:t>
                </a:r>
                <a14:m>
                  <m:oMath xmlns:m="http://schemas.openxmlformats.org/officeDocument/2006/math">
                    <m:sSub>
                      <m:sSubPr>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𝑤</m:t>
                        </m:r>
                      </m:e>
                      <m: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t>𝑘𝑙𝑑</m:t>
                        </m:r>
                      </m:sub>
                    </m:s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0</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001</m:t>
                    </m:r>
                  </m:oMath>
                </a14:m>
                <a:r>
                  <a:rPr kumimoji="0" lang="ar-A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reconstruction</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term</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preserves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facial</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geometry</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while</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KL-</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divergence</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enforces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unit</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Gaussian</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prior</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on the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latent</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space</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enabling</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direct</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sampling from </a:t>
                </a:r>
                <a14:m>
                  <m:oMath xmlns:m="http://schemas.openxmlformats.org/officeDocument/2006/math">
                    <m:r>
                      <a:rPr kumimoji="0" lang="it-IT" sz="2000" b="0" i="0" u="none" strike="noStrike" kern="1200" cap="none" spc="0" normalizeH="0" baseline="0" noProof="0">
                        <a:ln>
                          <a:noFill/>
                        </a:ln>
                        <a:solidFill>
                          <a:prstClr val="black"/>
                        </a:solidFill>
                        <a:effectLst/>
                        <a:uLnTx/>
                        <a:uFillTx/>
                        <a:latin typeface="Cambria Math" panose="02040503050406030204" pitchFamily="18" charset="0"/>
                      </a:rPr>
                      <m:t>𝒩</m:t>
                    </m:r>
                    <m:d>
                      <m:dPr>
                        <m:sepChr m:val=","/>
                        <m:ctrlPr>
                          <a:rPr kumimoji="0" lang="ar-AE" sz="20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0</m:t>
                        </m:r>
                      </m:e>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rPr>
                          <m:t>1</m:t>
                        </m:r>
                      </m:e>
                    </m:d>
                  </m:oMath>
                </a14:m>
                <a:r>
                  <a:rPr kumimoji="0" lang="ar-A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This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constraint</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significantly</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increases</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diversity</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of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generated</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face meshes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compared</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to sampling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without</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variational</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2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regularization</a:t>
                </a:r>
                <a:r>
                  <a:rPr kumimoji="0" lang="it-IT"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endParaRPr lang="it-IT" sz="2000" dirty="0"/>
              </a:p>
            </p:txBody>
          </p:sp>
        </mc:Choice>
        <mc:Fallback xmlns="">
          <p:sp>
            <p:nvSpPr>
              <p:cNvPr id="3" name="Segnaposto contenuto 2">
                <a:extLst>
                  <a:ext uri="{FF2B5EF4-FFF2-40B4-BE49-F238E27FC236}">
                    <a16:creationId xmlns:a16="http://schemas.microsoft.com/office/drawing/2014/main" id="{7FDE2368-3C58-7E0E-501F-65E92DE680C0}"/>
                  </a:ext>
                </a:extLst>
              </p:cNvPr>
              <p:cNvSpPr>
                <a:spLocks noGrp="1" noRot="1" noChangeAspect="1" noMove="1" noResize="1" noEditPoints="1" noAdjustHandles="1" noChangeArrowheads="1" noChangeShapeType="1" noTextEdit="1"/>
              </p:cNvSpPr>
              <p:nvPr>
                <p:ph idx="1"/>
              </p:nvPr>
            </p:nvSpPr>
            <p:spPr>
              <a:xfrm>
                <a:off x="1136397" y="1877634"/>
                <a:ext cx="9688296" cy="3834907"/>
              </a:xfrm>
              <a:blipFill>
                <a:blip r:embed="rId2"/>
                <a:stretch>
                  <a:fillRect l="-629" t="-1590" b="-2544"/>
                </a:stretch>
              </a:blipFill>
            </p:spPr>
            <p:txBody>
              <a:bodyPr/>
              <a:lstStyle/>
              <a:p>
                <a:r>
                  <a:rPr lang="it-IT">
                    <a:noFill/>
                  </a:rPr>
                  <a:t> </a:t>
                </a:r>
              </a:p>
            </p:txBody>
          </p:sp>
        </mc:Fallback>
      </mc:AlternateContent>
      <p:sp>
        <p:nvSpPr>
          <p:cNvPr id="19"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numero diapositiva 3">
            <a:extLst>
              <a:ext uri="{FF2B5EF4-FFF2-40B4-BE49-F238E27FC236}">
                <a16:creationId xmlns:a16="http://schemas.microsoft.com/office/drawing/2014/main" id="{6B6A66A6-44C7-A6F5-19C7-994E6F7EABB5}"/>
              </a:ext>
            </a:extLst>
          </p:cNvPr>
          <p:cNvSpPr>
            <a:spLocks noGrp="1"/>
          </p:cNvSpPr>
          <p:nvPr>
            <p:ph type="sldNum" sz="quarter" idx="12"/>
          </p:nvPr>
        </p:nvSpPr>
        <p:spPr/>
        <p:txBody>
          <a:bodyPr/>
          <a:lstStyle/>
          <a:p>
            <a:fld id="{339F4DBC-6470-484D-8782-1C30620653EE}" type="slidenum">
              <a:rPr lang="it-IT" smtClean="0"/>
              <a:t>15</a:t>
            </a:fld>
            <a:endParaRPr lang="it-IT"/>
          </a:p>
        </p:txBody>
      </p:sp>
    </p:spTree>
    <p:extLst>
      <p:ext uri="{BB962C8B-B14F-4D97-AF65-F5344CB8AC3E}">
        <p14:creationId xmlns:p14="http://schemas.microsoft.com/office/powerpoint/2010/main" val="4026562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linea, testo, Diagramma, diagramma&#10;&#10;Il contenuto generato dall'IA potrebbe non essere corretto.">
            <a:extLst>
              <a:ext uri="{FF2B5EF4-FFF2-40B4-BE49-F238E27FC236}">
                <a16:creationId xmlns:a16="http://schemas.microsoft.com/office/drawing/2014/main" id="{83588CD6-7CF7-A2A3-5D7E-64D7B7FAAB7E}"/>
              </a:ext>
            </a:extLst>
          </p:cNvPr>
          <p:cNvPicPr>
            <a:picLocks noChangeAspect="1"/>
          </p:cNvPicPr>
          <p:nvPr/>
        </p:nvPicPr>
        <p:blipFill>
          <a:blip r:embed="rId2"/>
          <a:stretch>
            <a:fillRect/>
          </a:stretch>
        </p:blipFill>
        <p:spPr>
          <a:xfrm>
            <a:off x="643467" y="1316144"/>
            <a:ext cx="10905066" cy="4225712"/>
          </a:xfrm>
          <a:prstGeom prst="rect">
            <a:avLst/>
          </a:prstGeom>
        </p:spPr>
      </p:pic>
      <p:sp>
        <p:nvSpPr>
          <p:cNvPr id="5" name="CasellaDiTesto 4">
            <a:extLst>
              <a:ext uri="{FF2B5EF4-FFF2-40B4-BE49-F238E27FC236}">
                <a16:creationId xmlns:a16="http://schemas.microsoft.com/office/drawing/2014/main" id="{23CC2775-2A49-793B-DC5D-B77F5C1518FD}"/>
              </a:ext>
            </a:extLst>
          </p:cNvPr>
          <p:cNvSpPr txBox="1"/>
          <p:nvPr/>
        </p:nvSpPr>
        <p:spPr>
          <a:xfrm>
            <a:off x="1061884" y="5743478"/>
            <a:ext cx="10417823" cy="307777"/>
          </a:xfrm>
          <a:prstGeom prst="rect">
            <a:avLst/>
          </a:prstGeom>
          <a:noFill/>
        </p:spPr>
        <p:txBody>
          <a:bodyPr wrap="square">
            <a:spAutoFit/>
          </a:bodyPr>
          <a:lstStyle/>
          <a:p>
            <a:pPr algn="l"/>
            <a:r>
              <a:rPr lang="it-IT" sz="1400" b="1" i="0" u="none" strike="noStrike" baseline="0" dirty="0">
                <a:latin typeface="CMBX9"/>
              </a:rPr>
              <a:t>Fig</a:t>
            </a:r>
            <a:r>
              <a:rPr lang="it-IT" sz="1400" b="1" dirty="0">
                <a:latin typeface="CMBX9"/>
              </a:rPr>
              <a:t>ure </a:t>
            </a:r>
            <a:r>
              <a:rPr lang="it-IT" sz="1400" b="1" i="0" u="none" strike="noStrike" baseline="0" dirty="0">
                <a:latin typeface="CMBX9"/>
              </a:rPr>
              <a:t>5. </a:t>
            </a:r>
            <a:r>
              <a:rPr lang="it-IT" sz="1400" b="0" i="0" u="none" strike="noStrike" baseline="0" dirty="0">
                <a:latin typeface="CMR9"/>
              </a:rPr>
              <a:t>Cumulative </a:t>
            </a:r>
            <a:r>
              <a:rPr lang="it-IT" sz="1400" b="0" i="0" u="none" strike="noStrike" baseline="0" dirty="0" err="1">
                <a:latin typeface="CMR9"/>
              </a:rPr>
              <a:t>Euclidean</a:t>
            </a:r>
            <a:r>
              <a:rPr lang="it-IT" sz="1400" b="0" i="0" u="none" strike="noStrike" baseline="0" dirty="0">
                <a:latin typeface="CMR9"/>
              </a:rPr>
              <a:t> </a:t>
            </a:r>
            <a:r>
              <a:rPr lang="it-IT" sz="1400" b="0" i="0" u="none" strike="noStrike" baseline="0" dirty="0" err="1">
                <a:latin typeface="CMR9"/>
              </a:rPr>
              <a:t>error</a:t>
            </a:r>
            <a:r>
              <a:rPr lang="it-IT" sz="1400" b="0" i="0" u="none" strike="noStrike" baseline="0" dirty="0">
                <a:latin typeface="CMR9"/>
              </a:rPr>
              <a:t> </a:t>
            </a:r>
            <a:r>
              <a:rPr lang="it-IT" sz="1400" b="0" i="0" u="none" strike="noStrike" baseline="0" dirty="0" err="1">
                <a:latin typeface="CMR9"/>
              </a:rPr>
              <a:t>between</a:t>
            </a:r>
            <a:r>
              <a:rPr lang="it-IT" sz="1400" b="0" i="0" u="none" strike="noStrike" baseline="0" dirty="0">
                <a:latin typeface="CMR9"/>
              </a:rPr>
              <a:t> PCA model and Mesh </a:t>
            </a:r>
            <a:r>
              <a:rPr lang="it-IT" sz="1400" b="0" i="0" u="none" strike="noStrike" baseline="0" dirty="0" err="1">
                <a:latin typeface="CMR9"/>
              </a:rPr>
              <a:t>Autoencoder</a:t>
            </a:r>
            <a:r>
              <a:rPr lang="it-IT" sz="1400" b="0" i="0" u="none" strike="noStrike" baseline="0" dirty="0">
                <a:latin typeface="CMR9"/>
              </a:rPr>
              <a:t> for </a:t>
            </a:r>
            <a:r>
              <a:rPr lang="en-US" sz="1400" b="0" i="0" u="none" strike="noStrike" baseline="0" dirty="0">
                <a:latin typeface="CMR9"/>
              </a:rPr>
              <a:t>Interpolation (a) and Extrapolation (b) experiments.</a:t>
            </a:r>
            <a:endParaRPr lang="it-IT" sz="1400" dirty="0"/>
          </a:p>
        </p:txBody>
      </p:sp>
      <p:sp>
        <p:nvSpPr>
          <p:cNvPr id="2" name="Segnaposto numero diapositiva 1">
            <a:extLst>
              <a:ext uri="{FF2B5EF4-FFF2-40B4-BE49-F238E27FC236}">
                <a16:creationId xmlns:a16="http://schemas.microsoft.com/office/drawing/2014/main" id="{50E6AE87-967F-3021-E511-34752D30DFFC}"/>
              </a:ext>
            </a:extLst>
          </p:cNvPr>
          <p:cNvSpPr>
            <a:spLocks noGrp="1"/>
          </p:cNvSpPr>
          <p:nvPr>
            <p:ph type="sldNum" sz="quarter" idx="12"/>
          </p:nvPr>
        </p:nvSpPr>
        <p:spPr/>
        <p:txBody>
          <a:bodyPr/>
          <a:lstStyle/>
          <a:p>
            <a:fld id="{339F4DBC-6470-484D-8782-1C30620653EE}" type="slidenum">
              <a:rPr lang="it-IT" smtClean="0"/>
              <a:t>16</a:t>
            </a:fld>
            <a:endParaRPr lang="it-IT"/>
          </a:p>
        </p:txBody>
      </p:sp>
    </p:spTree>
    <p:extLst>
      <p:ext uri="{BB962C8B-B14F-4D97-AF65-F5344CB8AC3E}">
        <p14:creationId xmlns:p14="http://schemas.microsoft.com/office/powerpoint/2010/main" val="1972017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37EFFA0-5780-95E3-5C3D-31C091F00388}"/>
              </a:ext>
            </a:extLst>
          </p:cNvPr>
          <p:cNvSpPr>
            <a:spLocks noGrp="1"/>
          </p:cNvSpPr>
          <p:nvPr>
            <p:ph type="title"/>
          </p:nvPr>
        </p:nvSpPr>
        <p:spPr>
          <a:xfrm>
            <a:off x="838200" y="365125"/>
            <a:ext cx="10515600" cy="1325563"/>
          </a:xfrm>
        </p:spPr>
        <p:txBody>
          <a:bodyPr>
            <a:normAutofit/>
          </a:bodyPr>
          <a:lstStyle/>
          <a:p>
            <a:r>
              <a:rPr lang="it-IT" sz="5400">
                <a:latin typeface="Calibri" panose="020F0502020204030204" pitchFamily="34" charset="0"/>
                <a:ea typeface="Calibri" panose="020F0502020204030204" pitchFamily="34" charset="0"/>
                <a:cs typeface="Calibri" panose="020F0502020204030204" pitchFamily="34" charset="0"/>
              </a:rPr>
              <a:t>Comparison with PCA Spaces</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egnaposto contenuto 2">
            <a:extLst>
              <a:ext uri="{FF2B5EF4-FFF2-40B4-BE49-F238E27FC236}">
                <a16:creationId xmlns:a16="http://schemas.microsoft.com/office/drawing/2014/main" id="{A6B31EBD-E477-7255-E89A-30F0E18A31DD}"/>
              </a:ext>
            </a:extLst>
          </p:cNvPr>
          <p:cNvSpPr>
            <a:spLocks noGrp="1"/>
          </p:cNvSpPr>
          <p:nvPr>
            <p:ph idx="1"/>
          </p:nvPr>
        </p:nvSpPr>
        <p:spPr>
          <a:xfrm>
            <a:off x="838200" y="1929384"/>
            <a:ext cx="10515600" cy="4251960"/>
          </a:xfrm>
        </p:spPr>
        <p:txBody>
          <a:bodyPr>
            <a:normAutofit/>
          </a:bodyPr>
          <a:lstStyle/>
          <a:p>
            <a:r>
              <a:rPr lang="en-US" sz="1700" dirty="0">
                <a:latin typeface="Calibri" panose="020F0502020204030204" pitchFamily="34" charset="0"/>
                <a:ea typeface="Calibri" panose="020F0502020204030204" pitchFamily="34" charset="0"/>
                <a:cs typeface="Calibri" panose="020F0502020204030204" pitchFamily="34" charset="0"/>
              </a:rPr>
              <a:t>To evaluate the effectiveness of </a:t>
            </a:r>
            <a:r>
              <a:rPr lang="en-US" sz="1700" dirty="0" err="1">
                <a:latin typeface="Calibri" panose="020F0502020204030204" pitchFamily="34" charset="0"/>
                <a:ea typeface="Calibri" panose="020F0502020204030204" pitchFamily="34" charset="0"/>
                <a:cs typeface="Calibri" panose="020F0502020204030204" pitchFamily="34" charset="0"/>
              </a:rPr>
              <a:t>CoMA</a:t>
            </a:r>
            <a:r>
              <a:rPr lang="en-US" sz="1700" dirty="0">
                <a:latin typeface="Calibri" panose="020F0502020204030204" pitchFamily="34" charset="0"/>
                <a:ea typeface="Calibri" panose="020F0502020204030204" pitchFamily="34" charset="0"/>
                <a:cs typeface="Calibri" panose="020F0502020204030204" pitchFamily="34" charset="0"/>
              </a:rPr>
              <a:t>, the authors compare it with traditional PCA-based face representations using both interpolation and extrapolation experiments, adopting an equal latent space dimensionality of 8 for a fair comparison.</a:t>
            </a:r>
          </a:p>
          <a:p>
            <a:r>
              <a:rPr lang="en-US" sz="1700" dirty="0">
                <a:latin typeface="Calibri" panose="020F0502020204030204" pitchFamily="34" charset="0"/>
                <a:ea typeface="Calibri" panose="020F0502020204030204" pitchFamily="34" charset="0"/>
                <a:cs typeface="Calibri" panose="020F0502020204030204" pitchFamily="34" charset="0"/>
              </a:rPr>
              <a:t>In the </a:t>
            </a:r>
            <a:r>
              <a:rPr lang="en-US" sz="1700" b="1" dirty="0">
                <a:latin typeface="Calibri" panose="020F0502020204030204" pitchFamily="34" charset="0"/>
                <a:ea typeface="Calibri" panose="020F0502020204030204" pitchFamily="34" charset="0"/>
                <a:cs typeface="Calibri" panose="020F0502020204030204" pitchFamily="34" charset="0"/>
              </a:rPr>
              <a:t>interpolation </a:t>
            </a:r>
            <a:r>
              <a:rPr lang="en-US" sz="1700" dirty="0">
                <a:latin typeface="Calibri" panose="020F0502020204030204" pitchFamily="34" charset="0"/>
                <a:ea typeface="Calibri" panose="020F0502020204030204" pitchFamily="34" charset="0"/>
                <a:cs typeface="Calibri" panose="020F0502020204030204" pitchFamily="34" charset="0"/>
              </a:rPr>
              <a:t>setting, the model is tested on facial expressions similar to those seen during training, showing that </a:t>
            </a:r>
            <a:r>
              <a:rPr lang="en-US" sz="1700" dirty="0" err="1">
                <a:latin typeface="Calibri" panose="020F0502020204030204" pitchFamily="34" charset="0"/>
                <a:ea typeface="Calibri" panose="020F0502020204030204" pitchFamily="34" charset="0"/>
                <a:cs typeface="Calibri" panose="020F0502020204030204" pitchFamily="34" charset="0"/>
              </a:rPr>
              <a:t>CoMA</a:t>
            </a:r>
            <a:r>
              <a:rPr lang="en-US" sz="1700" dirty="0">
                <a:latin typeface="Calibri" panose="020F0502020204030204" pitchFamily="34" charset="0"/>
                <a:ea typeface="Calibri" panose="020F0502020204030204" pitchFamily="34" charset="0"/>
                <a:cs typeface="Calibri" panose="020F0502020204030204" pitchFamily="34" charset="0"/>
              </a:rPr>
              <a:t> achieves significantly lower reconstruction error than PCA while using approximately 75% fewer parameters.</a:t>
            </a:r>
          </a:p>
          <a:p>
            <a:r>
              <a:rPr lang="en-US" sz="1700" dirty="0">
                <a:latin typeface="Calibri" panose="020F0502020204030204" pitchFamily="34" charset="0"/>
                <a:ea typeface="Calibri" panose="020F0502020204030204" pitchFamily="34" charset="0"/>
                <a:cs typeface="Calibri" panose="020F0502020204030204" pitchFamily="34" charset="0"/>
              </a:rPr>
              <a:t>Quantitative results demonstrate a reduction of about 50% in reconstruction error, and qualitative comparisons confirm that </a:t>
            </a:r>
            <a:r>
              <a:rPr lang="en-US" sz="1700" dirty="0" err="1">
                <a:latin typeface="Calibri" panose="020F0502020204030204" pitchFamily="34" charset="0"/>
                <a:ea typeface="Calibri" panose="020F0502020204030204" pitchFamily="34" charset="0"/>
                <a:cs typeface="Calibri" panose="020F0502020204030204" pitchFamily="34" charset="0"/>
              </a:rPr>
              <a:t>CoMA</a:t>
            </a:r>
            <a:r>
              <a:rPr lang="en-US" sz="1700" dirty="0">
                <a:latin typeface="Calibri" panose="020F0502020204030204" pitchFamily="34" charset="0"/>
                <a:ea typeface="Calibri" panose="020F0502020204030204" pitchFamily="34" charset="0"/>
                <a:cs typeface="Calibri" panose="020F0502020204030204" pitchFamily="34" charset="0"/>
              </a:rPr>
              <a:t> produces more realistic reconstructions, particularly for extreme facial expressions.</a:t>
            </a:r>
          </a:p>
          <a:p>
            <a:r>
              <a:rPr lang="en-US" sz="1700" dirty="0">
                <a:latin typeface="Calibri" panose="020F0502020204030204" pitchFamily="34" charset="0"/>
                <a:ea typeface="Calibri" panose="020F0502020204030204" pitchFamily="34" charset="0"/>
                <a:cs typeface="Calibri" panose="020F0502020204030204" pitchFamily="34" charset="0"/>
              </a:rPr>
              <a:t>In the </a:t>
            </a:r>
            <a:r>
              <a:rPr lang="en-US" sz="1700" b="1" dirty="0">
                <a:latin typeface="Calibri" panose="020F0502020204030204" pitchFamily="34" charset="0"/>
                <a:ea typeface="Calibri" panose="020F0502020204030204" pitchFamily="34" charset="0"/>
                <a:cs typeface="Calibri" panose="020F0502020204030204" pitchFamily="34" charset="0"/>
              </a:rPr>
              <a:t>extrapolation</a:t>
            </a:r>
            <a:r>
              <a:rPr lang="en-US" sz="1700" dirty="0">
                <a:latin typeface="Calibri" panose="020F0502020204030204" pitchFamily="34" charset="0"/>
                <a:ea typeface="Calibri" panose="020F0502020204030204" pitchFamily="34" charset="0"/>
                <a:cs typeface="Calibri" panose="020F0502020204030204" pitchFamily="34" charset="0"/>
              </a:rPr>
              <a:t> experiments, which assess generalization to completely unseen expressions, </a:t>
            </a:r>
            <a:r>
              <a:rPr lang="en-US" sz="1700" dirty="0" err="1">
                <a:latin typeface="Calibri" panose="020F0502020204030204" pitchFamily="34" charset="0"/>
                <a:ea typeface="Calibri" panose="020F0502020204030204" pitchFamily="34" charset="0"/>
                <a:cs typeface="Calibri" panose="020F0502020204030204" pitchFamily="34" charset="0"/>
              </a:rPr>
              <a:t>CoMA</a:t>
            </a:r>
            <a:r>
              <a:rPr lang="en-US" sz="1700" dirty="0">
                <a:latin typeface="Calibri" panose="020F0502020204030204" pitchFamily="34" charset="0"/>
                <a:ea typeface="Calibri" panose="020F0502020204030204" pitchFamily="34" charset="0"/>
                <a:cs typeface="Calibri" panose="020F0502020204030204" pitchFamily="34" charset="0"/>
              </a:rPr>
              <a:t> is compared against both PCA and the state-of-the-art FLAME model. Across all tested expression sequences, </a:t>
            </a:r>
            <a:r>
              <a:rPr lang="en-US" sz="1700" dirty="0" err="1">
                <a:latin typeface="Calibri" panose="020F0502020204030204" pitchFamily="34" charset="0"/>
                <a:ea typeface="Calibri" panose="020F0502020204030204" pitchFamily="34" charset="0"/>
                <a:cs typeface="Calibri" panose="020F0502020204030204" pitchFamily="34" charset="0"/>
              </a:rPr>
              <a:t>CoMA</a:t>
            </a:r>
            <a:r>
              <a:rPr lang="en-US" sz="1700" dirty="0">
                <a:latin typeface="Calibri" panose="020F0502020204030204" pitchFamily="34" charset="0"/>
                <a:ea typeface="Calibri" panose="020F0502020204030204" pitchFamily="34" charset="0"/>
                <a:cs typeface="Calibri" panose="020F0502020204030204" pitchFamily="34" charset="0"/>
              </a:rPr>
              <a:t> consistently outperforms both baselines, capturing a higher percentage of vertices within a 1 mm reconstruction error. These results highlight </a:t>
            </a:r>
            <a:r>
              <a:rPr lang="en-US" sz="1700" dirty="0" err="1">
                <a:latin typeface="Calibri" panose="020F0502020204030204" pitchFamily="34" charset="0"/>
                <a:ea typeface="Calibri" panose="020F0502020204030204" pitchFamily="34" charset="0"/>
                <a:cs typeface="Calibri" panose="020F0502020204030204" pitchFamily="34" charset="0"/>
              </a:rPr>
              <a:t>CoMA’s</a:t>
            </a:r>
            <a:r>
              <a:rPr lang="en-US" sz="1700" dirty="0">
                <a:latin typeface="Calibri" panose="020F0502020204030204" pitchFamily="34" charset="0"/>
                <a:ea typeface="Calibri" panose="020F0502020204030204" pitchFamily="34" charset="0"/>
                <a:cs typeface="Calibri" panose="020F0502020204030204" pitchFamily="34" charset="0"/>
              </a:rPr>
              <a:t> superior ability to generalize beyond the training data and model complex, non-linear facial deformations more effectively than linear approaches.</a:t>
            </a:r>
            <a:endParaRPr lang="it-IT" sz="1700" dirty="0">
              <a:latin typeface="Calibri" panose="020F0502020204030204" pitchFamily="34" charset="0"/>
              <a:ea typeface="Calibri" panose="020F0502020204030204" pitchFamily="34" charset="0"/>
              <a:cs typeface="Calibri" panose="020F0502020204030204" pitchFamily="34" charset="0"/>
            </a:endParaRPr>
          </a:p>
        </p:txBody>
      </p:sp>
      <p:sp>
        <p:nvSpPr>
          <p:cNvPr id="3" name="Segnaposto numero diapositiva 2">
            <a:extLst>
              <a:ext uri="{FF2B5EF4-FFF2-40B4-BE49-F238E27FC236}">
                <a16:creationId xmlns:a16="http://schemas.microsoft.com/office/drawing/2014/main" id="{D9148390-19C0-FD3D-B294-CC291986A219}"/>
              </a:ext>
            </a:extLst>
          </p:cNvPr>
          <p:cNvSpPr>
            <a:spLocks noGrp="1"/>
          </p:cNvSpPr>
          <p:nvPr>
            <p:ph type="sldNum" sz="quarter" idx="12"/>
          </p:nvPr>
        </p:nvSpPr>
        <p:spPr/>
        <p:txBody>
          <a:bodyPr/>
          <a:lstStyle/>
          <a:p>
            <a:fld id="{339F4DBC-6470-484D-8782-1C30620653EE}" type="slidenum">
              <a:rPr lang="it-IT" smtClean="0"/>
              <a:t>17</a:t>
            </a:fld>
            <a:endParaRPr lang="it-IT"/>
          </a:p>
        </p:txBody>
      </p:sp>
    </p:spTree>
    <p:extLst>
      <p:ext uri="{BB962C8B-B14F-4D97-AF65-F5344CB8AC3E}">
        <p14:creationId xmlns:p14="http://schemas.microsoft.com/office/powerpoint/2010/main" val="3084350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2A8C120-2064-43A2-FB02-25C36710A370}"/>
              </a:ext>
            </a:extLst>
          </p:cNvPr>
          <p:cNvPicPr>
            <a:picLocks noChangeAspect="1"/>
          </p:cNvPicPr>
          <p:nvPr/>
        </p:nvPicPr>
        <p:blipFill>
          <a:blip r:embed="rId2"/>
          <a:stretch>
            <a:fillRect/>
          </a:stretch>
        </p:blipFill>
        <p:spPr>
          <a:xfrm>
            <a:off x="4932786" y="713187"/>
            <a:ext cx="5939531" cy="5200267"/>
          </a:xfrm>
          <a:prstGeom prst="rect">
            <a:avLst/>
          </a:prstGeom>
        </p:spPr>
      </p:pic>
      <p:sp>
        <p:nvSpPr>
          <p:cNvPr id="5" name="CasellaDiTesto 4">
            <a:extLst>
              <a:ext uri="{FF2B5EF4-FFF2-40B4-BE49-F238E27FC236}">
                <a16:creationId xmlns:a16="http://schemas.microsoft.com/office/drawing/2014/main" id="{C32F9B0E-C26E-328D-E90B-6B205A7E61FF}"/>
              </a:ext>
            </a:extLst>
          </p:cNvPr>
          <p:cNvSpPr txBox="1"/>
          <p:nvPr/>
        </p:nvSpPr>
        <p:spPr>
          <a:xfrm>
            <a:off x="746414" y="2505670"/>
            <a:ext cx="3746927" cy="923330"/>
          </a:xfrm>
          <a:prstGeom prst="rect">
            <a:avLst/>
          </a:prstGeom>
          <a:noFill/>
        </p:spPr>
        <p:txBody>
          <a:bodyPr wrap="square">
            <a:spAutoFit/>
          </a:bodyPr>
          <a:lstStyle/>
          <a:p>
            <a:r>
              <a:rPr lang="en-US" b="1" i="0" u="none" strike="noStrike" baseline="0" dirty="0">
                <a:latin typeface="Calibri" panose="020F0502020204030204" pitchFamily="34" charset="0"/>
                <a:ea typeface="Calibri" panose="020F0502020204030204" pitchFamily="34" charset="0"/>
                <a:cs typeface="Calibri" panose="020F0502020204030204" pitchFamily="34" charset="0"/>
              </a:rPr>
              <a:t>Fig</a:t>
            </a:r>
            <a:r>
              <a:rPr lang="en-US" b="1" dirty="0">
                <a:latin typeface="Calibri" panose="020F0502020204030204" pitchFamily="34" charset="0"/>
                <a:ea typeface="Calibri" panose="020F0502020204030204" pitchFamily="34" charset="0"/>
                <a:cs typeface="Calibri" panose="020F0502020204030204" pitchFamily="34" charset="0"/>
              </a:rPr>
              <a:t>ure </a:t>
            </a:r>
            <a:r>
              <a:rPr lang="en-US" b="1" i="0" u="none" strike="noStrike" baseline="0" dirty="0">
                <a:latin typeface="Calibri" panose="020F0502020204030204" pitchFamily="34" charset="0"/>
                <a:ea typeface="Calibri" panose="020F0502020204030204" pitchFamily="34" charset="0"/>
                <a:cs typeface="Calibri" panose="020F0502020204030204" pitchFamily="34" charset="0"/>
              </a:rPr>
              <a:t>6.</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 Comparison with PCA: Qualitative results for interpolation experiment.</a:t>
            </a:r>
            <a:endParaRPr lang="it-IT" dirty="0">
              <a:latin typeface="Calibri" panose="020F0502020204030204" pitchFamily="34" charset="0"/>
              <a:ea typeface="Calibri" panose="020F0502020204030204" pitchFamily="34" charset="0"/>
              <a:cs typeface="Calibri" panose="020F0502020204030204" pitchFamily="34" charset="0"/>
            </a:endParaRPr>
          </a:p>
        </p:txBody>
      </p:sp>
      <p:sp>
        <p:nvSpPr>
          <p:cNvPr id="2" name="Segnaposto numero diapositiva 1">
            <a:extLst>
              <a:ext uri="{FF2B5EF4-FFF2-40B4-BE49-F238E27FC236}">
                <a16:creationId xmlns:a16="http://schemas.microsoft.com/office/drawing/2014/main" id="{692B8A2C-AFEF-F2ED-3EAB-007DE0A4F580}"/>
              </a:ext>
            </a:extLst>
          </p:cNvPr>
          <p:cNvSpPr>
            <a:spLocks noGrp="1"/>
          </p:cNvSpPr>
          <p:nvPr>
            <p:ph type="sldNum" sz="quarter" idx="12"/>
          </p:nvPr>
        </p:nvSpPr>
        <p:spPr/>
        <p:txBody>
          <a:bodyPr/>
          <a:lstStyle/>
          <a:p>
            <a:fld id="{339F4DBC-6470-484D-8782-1C30620653EE}" type="slidenum">
              <a:rPr lang="it-IT" smtClean="0"/>
              <a:t>18</a:t>
            </a:fld>
            <a:endParaRPr lang="it-IT"/>
          </a:p>
        </p:txBody>
      </p:sp>
    </p:spTree>
    <p:extLst>
      <p:ext uri="{BB962C8B-B14F-4D97-AF65-F5344CB8AC3E}">
        <p14:creationId xmlns:p14="http://schemas.microsoft.com/office/powerpoint/2010/main" val="1971582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04278D-269B-15D2-EE14-25C30DFC9C91}"/>
              </a:ext>
            </a:extLst>
          </p:cNvPr>
          <p:cNvSpPr>
            <a:spLocks noGrp="1"/>
          </p:cNvSpPr>
          <p:nvPr>
            <p:ph type="title"/>
          </p:nvPr>
        </p:nvSpPr>
        <p:spPr>
          <a:xfrm>
            <a:off x="1371599" y="294538"/>
            <a:ext cx="9895951" cy="1033669"/>
          </a:xfrm>
        </p:spPr>
        <p:txBody>
          <a:bodyPr>
            <a:normAutofit/>
          </a:bodyPr>
          <a:lstStyle/>
          <a:p>
            <a:r>
              <a:rPr lang="it-IT" sz="4000">
                <a:solidFill>
                  <a:srgbClr val="FFFFFF"/>
                </a:solidFill>
              </a:rPr>
              <a:t>DeepFLAME</a:t>
            </a:r>
          </a:p>
        </p:txBody>
      </p:sp>
      <p:sp>
        <p:nvSpPr>
          <p:cNvPr id="3" name="Segnaposto contenuto 2">
            <a:extLst>
              <a:ext uri="{FF2B5EF4-FFF2-40B4-BE49-F238E27FC236}">
                <a16:creationId xmlns:a16="http://schemas.microsoft.com/office/drawing/2014/main" id="{8468A793-00E0-E5E7-4111-9E7249CF8F6E}"/>
              </a:ext>
            </a:extLst>
          </p:cNvPr>
          <p:cNvSpPr>
            <a:spLocks noGrp="1"/>
          </p:cNvSpPr>
          <p:nvPr>
            <p:ph idx="1"/>
          </p:nvPr>
        </p:nvSpPr>
        <p:spPr>
          <a:xfrm>
            <a:off x="1371599" y="2318197"/>
            <a:ext cx="9724031" cy="3683358"/>
          </a:xfrm>
        </p:spPr>
        <p:txBody>
          <a:bodyPr anchor="ctr">
            <a:norm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FLAME is a state-of-the-art 3D face model that represents facial identity and expressions using linear PCA spaces combined with linear blend skinning for head and jaw motion.                                                                                                                               To improve its reconstruction accuracy, the authors replace the PCA-based expression space of FLAME with the proposed mesh autoencoder, resulting in a new model referred to as </a:t>
            </a:r>
            <a:r>
              <a:rPr lang="en-US" sz="2000" b="1" dirty="0" err="1">
                <a:latin typeface="Calibri" panose="020F0502020204030204" pitchFamily="34" charset="0"/>
                <a:ea typeface="Calibri" panose="020F0502020204030204" pitchFamily="34" charset="0"/>
                <a:cs typeface="Calibri" panose="020F0502020204030204" pitchFamily="34" charset="0"/>
              </a:rPr>
              <a:t>DeepFLAME</a:t>
            </a:r>
            <a:r>
              <a:rPr lang="en-US" sz="2000" dirty="0">
                <a:latin typeface="Calibri" panose="020F0502020204030204" pitchFamily="34" charset="0"/>
                <a:ea typeface="Calibri" panose="020F0502020204030204" pitchFamily="34" charset="0"/>
                <a:cs typeface="Calibri" panose="020F0502020204030204" pitchFamily="34" charset="0"/>
              </a:rPr>
              <a:t>.                                                                                                                                              The comparison focuses exclusively on facial expressions, factoring out head rotations, and evaluates performance using the Euclidean reconstruction error while varying the latent space dimensionality.                                                                                                                               The results show that </a:t>
            </a:r>
            <a:r>
              <a:rPr lang="en-US" sz="2000" dirty="0" err="1">
                <a:latin typeface="Calibri" panose="020F0502020204030204" pitchFamily="34" charset="0"/>
                <a:ea typeface="Calibri" panose="020F0502020204030204" pitchFamily="34" charset="0"/>
                <a:cs typeface="Calibri" panose="020F0502020204030204" pitchFamily="34" charset="0"/>
              </a:rPr>
              <a:t>DeepFLAME</a:t>
            </a:r>
            <a:r>
              <a:rPr lang="en-US" sz="2000" dirty="0">
                <a:latin typeface="Calibri" panose="020F0502020204030204" pitchFamily="34" charset="0"/>
                <a:ea typeface="Calibri" panose="020F0502020204030204" pitchFamily="34" charset="0"/>
                <a:cs typeface="Calibri" panose="020F0502020204030204" pitchFamily="34" charset="0"/>
              </a:rPr>
              <a:t> consistently achieves lower median reconstruction error across all tested latent dimensions, and lower mean error for up to 12 latent variables, demonstrating that it provides a more compact and expressive face representation than the original FLAME model.</a:t>
            </a:r>
            <a:endParaRPr lang="it-IT"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Segnaposto numero diapositiva 3">
            <a:extLst>
              <a:ext uri="{FF2B5EF4-FFF2-40B4-BE49-F238E27FC236}">
                <a16:creationId xmlns:a16="http://schemas.microsoft.com/office/drawing/2014/main" id="{AE8F65D1-4362-4864-1E59-E15D9FD278AF}"/>
              </a:ext>
            </a:extLst>
          </p:cNvPr>
          <p:cNvSpPr>
            <a:spLocks noGrp="1"/>
          </p:cNvSpPr>
          <p:nvPr>
            <p:ph type="sldNum" sz="quarter" idx="12"/>
          </p:nvPr>
        </p:nvSpPr>
        <p:spPr/>
        <p:txBody>
          <a:bodyPr/>
          <a:lstStyle/>
          <a:p>
            <a:fld id="{339F4DBC-6470-484D-8782-1C30620653EE}" type="slidenum">
              <a:rPr lang="it-IT" smtClean="0"/>
              <a:t>19</a:t>
            </a:fld>
            <a:endParaRPr lang="it-IT"/>
          </a:p>
        </p:txBody>
      </p:sp>
    </p:spTree>
    <p:extLst>
      <p:ext uri="{BB962C8B-B14F-4D97-AF65-F5344CB8AC3E}">
        <p14:creationId xmlns:p14="http://schemas.microsoft.com/office/powerpoint/2010/main" val="550561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8"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3D187E24-E7C5-887A-E676-8CC79F6C3FC0}"/>
              </a:ext>
            </a:extLst>
          </p:cNvPr>
          <p:cNvSpPr>
            <a:spLocks noGrp="1"/>
          </p:cNvSpPr>
          <p:nvPr>
            <p:ph type="title"/>
          </p:nvPr>
        </p:nvSpPr>
        <p:spPr>
          <a:xfrm>
            <a:off x="804672" y="2053641"/>
            <a:ext cx="3669161" cy="2760098"/>
          </a:xfrm>
        </p:spPr>
        <p:txBody>
          <a:bodyPr>
            <a:normAutofit/>
          </a:bodyPr>
          <a:lstStyle/>
          <a:p>
            <a:r>
              <a:rPr lang="it-IT" sz="4000">
                <a:solidFill>
                  <a:schemeClr val="tx2"/>
                </a:solidFill>
              </a:rPr>
              <a:t>Introduction</a:t>
            </a:r>
          </a:p>
        </p:txBody>
      </p:sp>
      <p:sp>
        <p:nvSpPr>
          <p:cNvPr id="20" name="Segnaposto contenuto 2">
            <a:extLst>
              <a:ext uri="{FF2B5EF4-FFF2-40B4-BE49-F238E27FC236}">
                <a16:creationId xmlns:a16="http://schemas.microsoft.com/office/drawing/2014/main" id="{98C54118-EAFC-62BA-CB59-BE9030B35124}"/>
              </a:ext>
            </a:extLst>
          </p:cNvPr>
          <p:cNvSpPr>
            <a:spLocks noGrp="1"/>
          </p:cNvSpPr>
          <p:nvPr>
            <p:ph idx="1"/>
          </p:nvPr>
        </p:nvSpPr>
        <p:spPr>
          <a:xfrm>
            <a:off x="6090574" y="801866"/>
            <a:ext cx="5306084" cy="5230634"/>
          </a:xfrm>
          <a:noFill/>
          <a:ln>
            <a:noFill/>
          </a:ln>
        </p:spPr>
        <p:txBody>
          <a:bodyPr anchor="ctr">
            <a:normAutofit/>
          </a:bodyPr>
          <a:lstStyle/>
          <a:p>
            <a:r>
              <a:rPr lang="en-US" sz="2000" dirty="0">
                <a:solidFill>
                  <a:schemeClr val="tx2"/>
                </a:solidFill>
                <a:latin typeface="Calibri" panose="020F0502020204030204" pitchFamily="34" charset="0"/>
                <a:ea typeface="Calibri" panose="020F0502020204030204" pitchFamily="34" charset="0"/>
                <a:cs typeface="Calibri" panose="020F0502020204030204" pitchFamily="34" charset="0"/>
              </a:rPr>
              <a:t>Human faces exhibit large variations in shape due to both identity and facial expressions, but most state-of-the-art 3D face models rely on linear representations that fail to accurately capture the non-linear deformations caused by extreme expressions, which are essential for realistic 3D face modeling.</a:t>
            </a:r>
          </a:p>
          <a:p>
            <a:endParaRPr lang="en-US" sz="20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2"/>
                </a:solidFill>
                <a:latin typeface="Calibri" panose="020F0502020204030204" pitchFamily="34" charset="0"/>
                <a:ea typeface="Calibri" panose="020F0502020204030204" pitchFamily="34" charset="0"/>
                <a:cs typeface="Calibri" panose="020F0502020204030204" pitchFamily="34" charset="0"/>
              </a:rPr>
              <a:t>The authors propose </a:t>
            </a:r>
            <a:r>
              <a:rPr lang="en-US" sz="2000" b="1" dirty="0" err="1">
                <a:solidFill>
                  <a:schemeClr val="tx2"/>
                </a:solidFill>
                <a:latin typeface="Calibri" panose="020F0502020204030204" pitchFamily="34" charset="0"/>
                <a:ea typeface="Calibri" panose="020F0502020204030204" pitchFamily="34" charset="0"/>
                <a:cs typeface="Calibri" panose="020F0502020204030204" pitchFamily="34" charset="0"/>
              </a:rPr>
              <a:t>CoMA</a:t>
            </a:r>
            <a:r>
              <a:rPr lang="en-US" sz="2000" dirty="0">
                <a:solidFill>
                  <a:schemeClr val="tx2"/>
                </a:solidFill>
                <a:latin typeface="Calibri" panose="020F0502020204030204" pitchFamily="34" charset="0"/>
                <a:ea typeface="Calibri" panose="020F0502020204030204" pitchFamily="34" charset="0"/>
                <a:cs typeface="Calibri" panose="020F0502020204030204" pitchFamily="34" charset="0"/>
              </a:rPr>
              <a:t>, a Convolutional Mesh Autoencoder that applies spectral graph convolutions directly on 3D meshes and introduces novel mesh </a:t>
            </a:r>
            <a:r>
              <a:rPr lang="en-US" sz="2000" dirty="0" err="1">
                <a:solidFill>
                  <a:schemeClr val="tx2"/>
                </a:solidFill>
                <a:latin typeface="Calibri" panose="020F0502020204030204" pitchFamily="34" charset="0"/>
                <a:ea typeface="Calibri" panose="020F0502020204030204" pitchFamily="34" charset="0"/>
                <a:cs typeface="Calibri" panose="020F0502020204030204" pitchFamily="34" charset="0"/>
              </a:rPr>
              <a:t>downsampling</a:t>
            </a:r>
            <a:r>
              <a:rPr lang="en-US" sz="2000" dirty="0">
                <a:solidFill>
                  <a:schemeClr val="tx2"/>
                </a:solidFill>
                <a:latin typeface="Calibri" panose="020F0502020204030204" pitchFamily="34" charset="0"/>
                <a:ea typeface="Calibri" panose="020F0502020204030204" pitchFamily="34" charset="0"/>
                <a:cs typeface="Calibri" panose="020F0502020204030204" pitchFamily="34" charset="0"/>
              </a:rPr>
              <a:t> and </a:t>
            </a:r>
            <a:r>
              <a:rPr lang="en-US" sz="2000" dirty="0" err="1">
                <a:solidFill>
                  <a:schemeClr val="tx2"/>
                </a:solidFill>
                <a:latin typeface="Calibri" panose="020F0502020204030204" pitchFamily="34" charset="0"/>
                <a:ea typeface="Calibri" panose="020F0502020204030204" pitchFamily="34" charset="0"/>
                <a:cs typeface="Calibri" panose="020F0502020204030204" pitchFamily="34" charset="0"/>
              </a:rPr>
              <a:t>upsampling</a:t>
            </a:r>
            <a:r>
              <a:rPr lang="en-US" sz="2000" dirty="0">
                <a:solidFill>
                  <a:schemeClr val="tx2"/>
                </a:solidFill>
                <a:latin typeface="Calibri" panose="020F0502020204030204" pitchFamily="34" charset="0"/>
                <a:ea typeface="Calibri" panose="020F0502020204030204" pitchFamily="34" charset="0"/>
                <a:cs typeface="Calibri" panose="020F0502020204030204" pitchFamily="34" charset="0"/>
              </a:rPr>
              <a:t> operations to learn a hierarchical multi-scale representation of facial geometry.</a:t>
            </a:r>
            <a:endParaRPr lang="it-IT" sz="20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3" name="Segnaposto numero diapositiva 2">
            <a:extLst>
              <a:ext uri="{FF2B5EF4-FFF2-40B4-BE49-F238E27FC236}">
                <a16:creationId xmlns:a16="http://schemas.microsoft.com/office/drawing/2014/main" id="{456F0317-20E6-B659-F657-AC2433AFABC0}"/>
              </a:ext>
            </a:extLst>
          </p:cNvPr>
          <p:cNvSpPr>
            <a:spLocks noGrp="1"/>
          </p:cNvSpPr>
          <p:nvPr>
            <p:ph type="sldNum" sz="quarter" idx="12"/>
          </p:nvPr>
        </p:nvSpPr>
        <p:spPr/>
        <p:txBody>
          <a:bodyPr/>
          <a:lstStyle/>
          <a:p>
            <a:fld id="{339F4DBC-6470-484D-8782-1C30620653EE}" type="slidenum">
              <a:rPr lang="it-IT" smtClean="0"/>
              <a:t>2</a:t>
            </a:fld>
            <a:endParaRPr lang="it-IT"/>
          </a:p>
        </p:txBody>
      </p:sp>
    </p:spTree>
    <p:extLst>
      <p:ext uri="{BB962C8B-B14F-4D97-AF65-F5344CB8AC3E}">
        <p14:creationId xmlns:p14="http://schemas.microsoft.com/office/powerpoint/2010/main" val="2118562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BC7BE6C-0081-3C32-E6BE-ABD8086E520E}"/>
              </a:ext>
            </a:extLst>
          </p:cNvPr>
          <p:cNvPicPr>
            <a:picLocks noGrp="1" noChangeAspect="1"/>
          </p:cNvPicPr>
          <p:nvPr>
            <p:ph idx="1"/>
          </p:nvPr>
        </p:nvPicPr>
        <p:blipFill>
          <a:blip r:embed="rId2"/>
          <a:stretch>
            <a:fillRect/>
          </a:stretch>
        </p:blipFill>
        <p:spPr>
          <a:xfrm>
            <a:off x="4748648" y="450965"/>
            <a:ext cx="6796907" cy="5956070"/>
          </a:xfrm>
          <a:prstGeom prst="rect">
            <a:avLst/>
          </a:prstGeom>
        </p:spPr>
      </p:pic>
      <p:sp>
        <p:nvSpPr>
          <p:cNvPr id="7" name="CasellaDiTesto 6">
            <a:extLst>
              <a:ext uri="{FF2B5EF4-FFF2-40B4-BE49-F238E27FC236}">
                <a16:creationId xmlns:a16="http://schemas.microsoft.com/office/drawing/2014/main" id="{AF0A8BC5-49F0-631C-C268-96016BBB242C}"/>
              </a:ext>
            </a:extLst>
          </p:cNvPr>
          <p:cNvSpPr txBox="1"/>
          <p:nvPr/>
        </p:nvSpPr>
        <p:spPr>
          <a:xfrm>
            <a:off x="646445" y="2773684"/>
            <a:ext cx="3532265" cy="1015663"/>
          </a:xfrm>
          <a:prstGeom prst="rect">
            <a:avLst/>
          </a:prstGeom>
          <a:noFill/>
        </p:spPr>
        <p:txBody>
          <a:bodyPr wrap="square">
            <a:spAutoFit/>
          </a:bodyPr>
          <a:lstStyle/>
          <a:p>
            <a:r>
              <a:rPr lang="en-US" sz="2000" b="1" i="0" u="none" strike="noStrike" baseline="0" dirty="0">
                <a:latin typeface="Calibri" panose="020F0502020204030204" pitchFamily="34" charset="0"/>
                <a:ea typeface="Calibri" panose="020F0502020204030204" pitchFamily="34" charset="0"/>
                <a:cs typeface="Calibri" panose="020F0502020204030204" pitchFamily="34" charset="0"/>
              </a:rPr>
              <a:t>Figure 7.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Comparison with PCA: Qualitative results for extrapolation experiment</a:t>
            </a:r>
            <a:endParaRPr lang="it-IT" sz="2000" dirty="0">
              <a:latin typeface="Calibri" panose="020F0502020204030204" pitchFamily="34" charset="0"/>
              <a:ea typeface="Calibri" panose="020F0502020204030204" pitchFamily="34" charset="0"/>
              <a:cs typeface="Calibri" panose="020F0502020204030204" pitchFamily="34" charset="0"/>
            </a:endParaRPr>
          </a:p>
        </p:txBody>
      </p:sp>
      <p:sp>
        <p:nvSpPr>
          <p:cNvPr id="2" name="Segnaposto numero diapositiva 1">
            <a:extLst>
              <a:ext uri="{FF2B5EF4-FFF2-40B4-BE49-F238E27FC236}">
                <a16:creationId xmlns:a16="http://schemas.microsoft.com/office/drawing/2014/main" id="{32639227-EF9F-A24B-E883-B3E1A0FE50B4}"/>
              </a:ext>
            </a:extLst>
          </p:cNvPr>
          <p:cNvSpPr>
            <a:spLocks noGrp="1"/>
          </p:cNvSpPr>
          <p:nvPr>
            <p:ph type="sldNum" sz="quarter" idx="12"/>
          </p:nvPr>
        </p:nvSpPr>
        <p:spPr/>
        <p:txBody>
          <a:bodyPr/>
          <a:lstStyle/>
          <a:p>
            <a:fld id="{339F4DBC-6470-484D-8782-1C30620653EE}" type="slidenum">
              <a:rPr lang="it-IT" smtClean="0"/>
              <a:t>20</a:t>
            </a:fld>
            <a:endParaRPr lang="it-IT"/>
          </a:p>
        </p:txBody>
      </p:sp>
    </p:spTree>
    <p:extLst>
      <p:ext uri="{BB962C8B-B14F-4D97-AF65-F5344CB8AC3E}">
        <p14:creationId xmlns:p14="http://schemas.microsoft.com/office/powerpoint/2010/main" val="4112242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00C22368-0218-6FD1-B61F-A2F60F87A781}"/>
              </a:ext>
            </a:extLst>
          </p:cNvPr>
          <p:cNvSpPr>
            <a:spLocks noGrp="1"/>
          </p:cNvSpPr>
          <p:nvPr>
            <p:ph sz="half" idx="1"/>
          </p:nvPr>
        </p:nvSpPr>
        <p:spPr>
          <a:xfrm>
            <a:off x="838200" y="2266345"/>
            <a:ext cx="5097780" cy="3910617"/>
          </a:xfrm>
        </p:spPr>
        <p:txBody>
          <a:bodyPr>
            <a:normAutofit/>
          </a:bodyPr>
          <a:lstStyle/>
          <a:p>
            <a:pPr>
              <a:buNone/>
            </a:pPr>
            <a:r>
              <a:rPr lang="en-US" sz="1900" b="1" dirty="0">
                <a:solidFill>
                  <a:srgbClr val="FFFFFF"/>
                </a:solidFill>
              </a:rPr>
              <a:t>Discussion</a:t>
            </a:r>
          </a:p>
          <a:p>
            <a:pPr>
              <a:buNone/>
            </a:pPr>
            <a:r>
              <a:rPr lang="en-US" sz="1900" dirty="0" err="1">
                <a:solidFill>
                  <a:srgbClr val="FFFFFF"/>
                </a:solidFill>
                <a:latin typeface="Calibri" panose="020F0502020204030204" pitchFamily="34" charset="0"/>
                <a:ea typeface="Calibri" panose="020F0502020204030204" pitchFamily="34" charset="0"/>
                <a:cs typeface="Calibri" panose="020F0502020204030204" pitchFamily="34" charset="0"/>
              </a:rPr>
              <a:t>CoMA</a:t>
            </a:r>
            <a:r>
              <a:rPr lang="en-US" sz="1900" dirty="0">
                <a:solidFill>
                  <a:srgbClr val="FFFFFF"/>
                </a:solidFill>
                <a:latin typeface="Calibri" panose="020F0502020204030204" pitchFamily="34" charset="0"/>
                <a:ea typeface="Calibri" panose="020F0502020204030204" pitchFamily="34" charset="0"/>
                <a:cs typeface="Calibri" panose="020F0502020204030204" pitchFamily="34" charset="0"/>
              </a:rPr>
              <a:t> uses the graph Laplacian instead of the Laplace–Beltrami operator, allowing it to capture facial expression deformations that would otherwise be suppressed by isometry-invariant representations. While the model can be applied to other 3D objects, it requires meshes with shared topology and vertex correspondence. As performance is currently limited by the availability of 3D training data, future work will focus on larger datasets and on integrating </a:t>
            </a:r>
            <a:r>
              <a:rPr lang="en-US" sz="1900" dirty="0" err="1">
                <a:solidFill>
                  <a:srgbClr val="FFFFFF"/>
                </a:solidFill>
                <a:latin typeface="Calibri" panose="020F0502020204030204" pitchFamily="34" charset="0"/>
                <a:ea typeface="Calibri" panose="020F0502020204030204" pitchFamily="34" charset="0"/>
                <a:cs typeface="Calibri" panose="020F0502020204030204" pitchFamily="34" charset="0"/>
              </a:rPr>
              <a:t>CoMA</a:t>
            </a:r>
            <a:r>
              <a:rPr lang="en-US" sz="1900" dirty="0">
                <a:solidFill>
                  <a:srgbClr val="FFFFFF"/>
                </a:solidFill>
                <a:latin typeface="Calibri" panose="020F0502020204030204" pitchFamily="34" charset="0"/>
                <a:ea typeface="Calibri" panose="020F0502020204030204" pitchFamily="34" charset="0"/>
                <a:cs typeface="Calibri" panose="020F0502020204030204" pitchFamily="34" charset="0"/>
              </a:rPr>
              <a:t> with image-based networks for 3D face reconstruction from 2D images.</a:t>
            </a:r>
          </a:p>
          <a:p>
            <a:endParaRPr lang="it-IT" sz="1900" dirty="0">
              <a:solidFill>
                <a:srgbClr val="FFFFFF"/>
              </a:solidFill>
            </a:endParaRPr>
          </a:p>
        </p:txBody>
      </p:sp>
      <p:sp>
        <p:nvSpPr>
          <p:cNvPr id="4" name="Segnaposto contenuto 3">
            <a:extLst>
              <a:ext uri="{FF2B5EF4-FFF2-40B4-BE49-F238E27FC236}">
                <a16:creationId xmlns:a16="http://schemas.microsoft.com/office/drawing/2014/main" id="{BCF13663-9D9D-92C7-315B-ED68BE19B426}"/>
              </a:ext>
            </a:extLst>
          </p:cNvPr>
          <p:cNvSpPr>
            <a:spLocks noGrp="1"/>
          </p:cNvSpPr>
          <p:nvPr>
            <p:ph sz="half" idx="2"/>
          </p:nvPr>
        </p:nvSpPr>
        <p:spPr>
          <a:xfrm>
            <a:off x="6256020" y="633046"/>
            <a:ext cx="5097780" cy="5543917"/>
          </a:xfrm>
        </p:spPr>
        <p:txBody>
          <a:bodyPr>
            <a:normAutofit/>
          </a:bodyPr>
          <a:lstStyle/>
          <a:p>
            <a:pPr>
              <a:buNone/>
            </a:pPr>
            <a:r>
              <a:rPr lang="en-US" sz="2000" b="1" dirty="0">
                <a:solidFill>
                  <a:srgbClr val="FFFFFF"/>
                </a:solidFill>
                <a:latin typeface="Calibri" panose="020F0502020204030204" pitchFamily="34" charset="0"/>
                <a:ea typeface="Calibri" panose="020F0502020204030204" pitchFamily="34" charset="0"/>
                <a:cs typeface="Calibri" panose="020F0502020204030204" pitchFamily="34" charset="0"/>
              </a:rPr>
              <a:t>Conclusion</a:t>
            </a:r>
          </a:p>
          <a:p>
            <a:pPr>
              <a:buNone/>
            </a:pPr>
            <a:r>
              <a:rPr lang="en-US" sz="2000" dirty="0" err="1">
                <a:solidFill>
                  <a:srgbClr val="FFFFFF"/>
                </a:solidFill>
                <a:latin typeface="Calibri" panose="020F0502020204030204" pitchFamily="34" charset="0"/>
                <a:ea typeface="Calibri" panose="020F0502020204030204" pitchFamily="34" charset="0"/>
                <a:cs typeface="Calibri" panose="020F0502020204030204" pitchFamily="34" charset="0"/>
              </a:rPr>
              <a:t>CoMA</a:t>
            </a:r>
            <a:r>
              <a:rPr lang="en-US" sz="2000" dirty="0">
                <a:solidFill>
                  <a:srgbClr val="FFFFFF"/>
                </a:solidFill>
                <a:latin typeface="Calibri" panose="020F0502020204030204" pitchFamily="34" charset="0"/>
                <a:ea typeface="Calibri" panose="020F0502020204030204" pitchFamily="34" charset="0"/>
                <a:cs typeface="Calibri" panose="020F0502020204030204" pitchFamily="34" charset="0"/>
              </a:rPr>
              <a:t> introduces a hierarchical, multi-scale representation for 3D face modeling that combines fast spectral graph convolutions with novel mesh sampling operations in an autoencoder framework. By using locally invariant filters and non-linear activations, the model efficiently captures complex and extreme facial expressions while significantly reducing the number of parameters. Experimental results show that </a:t>
            </a:r>
            <a:r>
              <a:rPr lang="en-US" sz="2000" dirty="0" err="1">
                <a:solidFill>
                  <a:srgbClr val="FFFFFF"/>
                </a:solidFill>
                <a:latin typeface="Calibri" panose="020F0502020204030204" pitchFamily="34" charset="0"/>
                <a:ea typeface="Calibri" panose="020F0502020204030204" pitchFamily="34" charset="0"/>
                <a:cs typeface="Calibri" panose="020F0502020204030204" pitchFamily="34" charset="0"/>
              </a:rPr>
              <a:t>CoMA</a:t>
            </a:r>
            <a:r>
              <a:rPr lang="en-US" sz="2000" dirty="0">
                <a:solidFill>
                  <a:srgbClr val="FFFFFF"/>
                </a:solidFill>
                <a:latin typeface="Calibri" panose="020F0502020204030204" pitchFamily="34" charset="0"/>
                <a:ea typeface="Calibri" panose="020F0502020204030204" pitchFamily="34" charset="0"/>
                <a:cs typeface="Calibri" panose="020F0502020204030204" pitchFamily="34" charset="0"/>
              </a:rPr>
              <a:t> outperforms state-of-the-art PCA-based models in 3D face reconstruction, achieving lower reconstruction error and better generalization to unseen expressions. In addition, the variational formulation enables the synthesis of diverse and realistic 3D facial shapes by sampling the latent space.</a:t>
            </a:r>
          </a:p>
          <a:p>
            <a:endParaRPr lang="it-IT" sz="1500" dirty="0">
              <a:solidFill>
                <a:srgbClr val="FFFFFF"/>
              </a:solidFill>
            </a:endParaRPr>
          </a:p>
        </p:txBody>
      </p:sp>
      <p:sp>
        <p:nvSpPr>
          <p:cNvPr id="2" name="Segnaposto numero diapositiva 1">
            <a:extLst>
              <a:ext uri="{FF2B5EF4-FFF2-40B4-BE49-F238E27FC236}">
                <a16:creationId xmlns:a16="http://schemas.microsoft.com/office/drawing/2014/main" id="{BC49B7E9-B500-F6B3-4935-67FCDD08DC90}"/>
              </a:ext>
            </a:extLst>
          </p:cNvPr>
          <p:cNvSpPr>
            <a:spLocks noGrp="1"/>
          </p:cNvSpPr>
          <p:nvPr>
            <p:ph type="sldNum" sz="quarter" idx="12"/>
          </p:nvPr>
        </p:nvSpPr>
        <p:spPr/>
        <p:txBody>
          <a:bodyPr/>
          <a:lstStyle/>
          <a:p>
            <a:fld id="{339F4DBC-6470-484D-8782-1C30620653EE}" type="slidenum">
              <a:rPr lang="it-IT" smtClean="0"/>
              <a:t>21</a:t>
            </a:fld>
            <a:endParaRPr lang="it-IT"/>
          </a:p>
        </p:txBody>
      </p:sp>
    </p:spTree>
    <p:extLst>
      <p:ext uri="{BB962C8B-B14F-4D97-AF65-F5344CB8AC3E}">
        <p14:creationId xmlns:p14="http://schemas.microsoft.com/office/powerpoint/2010/main" val="194410656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olo 1">
            <a:extLst>
              <a:ext uri="{FF2B5EF4-FFF2-40B4-BE49-F238E27FC236}">
                <a16:creationId xmlns:a16="http://schemas.microsoft.com/office/drawing/2014/main" id="{41D40A3F-6162-31AE-E2C7-80AB829F40B1}"/>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sp>
        <p:nvSpPr>
          <p:cNvPr id="3" name="Segnaposto testo 2">
            <a:extLst>
              <a:ext uri="{FF2B5EF4-FFF2-40B4-BE49-F238E27FC236}">
                <a16:creationId xmlns:a16="http://schemas.microsoft.com/office/drawing/2014/main" id="{0FC036E4-B021-95DD-E4DC-BB81FCD60574}"/>
              </a:ext>
            </a:extLst>
          </p:cNvPr>
          <p:cNvSpPr>
            <a:spLocks noGrp="1"/>
          </p:cNvSpPr>
          <p:nvPr>
            <p:ph type="body" idx="1"/>
          </p:nvPr>
        </p:nvSpPr>
        <p:spPr>
          <a:xfrm>
            <a:off x="1350682" y="4870824"/>
            <a:ext cx="10005951" cy="1458258"/>
          </a:xfrm>
        </p:spPr>
        <p:txBody>
          <a:bodyPr vert="horz" lIns="91440" tIns="45720" rIns="91440" bIns="45720" rtlCol="0" anchor="ctr">
            <a:noAutofit/>
          </a:bodyPr>
          <a:lstStyle/>
          <a:p>
            <a:r>
              <a:rPr lang="en-US" sz="800" b="1" kern="1200" dirty="0">
                <a:solidFill>
                  <a:schemeClr val="tx1"/>
                </a:solidFill>
                <a:latin typeface="+mn-lt"/>
                <a:ea typeface="+mn-ea"/>
                <a:cs typeface="+mn-cs"/>
              </a:rPr>
              <a:t>References:</a:t>
            </a:r>
            <a:r>
              <a:rPr lang="en-US" sz="800" b="0" i="0" u="none" strike="noStrike" kern="1200" baseline="0" dirty="0">
                <a:solidFill>
                  <a:schemeClr val="tx1"/>
                </a:solidFill>
                <a:latin typeface="+mn-lt"/>
                <a:ea typeface="+mn-ea"/>
                <a:cs typeface="+mn-cs"/>
              </a:rPr>
              <a:t> Anurag Ranjan, Timo </a:t>
            </a:r>
            <a:r>
              <a:rPr lang="en-US" sz="800" b="0" i="0" u="none" strike="noStrike" kern="1200" baseline="0" dirty="0" err="1">
                <a:solidFill>
                  <a:schemeClr val="tx1"/>
                </a:solidFill>
                <a:latin typeface="+mn-lt"/>
                <a:ea typeface="+mn-ea"/>
                <a:cs typeface="+mn-cs"/>
              </a:rPr>
              <a:t>Bolkart</a:t>
            </a:r>
            <a:r>
              <a:rPr lang="en-US" sz="800" b="0" i="0" u="none" strike="noStrike" kern="1200" baseline="0" dirty="0">
                <a:solidFill>
                  <a:schemeClr val="tx1"/>
                </a:solidFill>
                <a:latin typeface="+mn-lt"/>
                <a:ea typeface="+mn-ea"/>
                <a:cs typeface="+mn-cs"/>
              </a:rPr>
              <a:t>, </a:t>
            </a:r>
            <a:r>
              <a:rPr lang="en-US" sz="800" b="0" i="0" u="none" strike="noStrike" kern="1200" baseline="0" dirty="0" err="1">
                <a:solidFill>
                  <a:schemeClr val="tx1"/>
                </a:solidFill>
                <a:latin typeface="+mn-lt"/>
                <a:ea typeface="+mn-ea"/>
                <a:cs typeface="+mn-cs"/>
              </a:rPr>
              <a:t>Soubhik</a:t>
            </a:r>
            <a:r>
              <a:rPr lang="en-US" sz="800" b="0" i="0" u="none" strike="noStrike" kern="1200" baseline="0" dirty="0">
                <a:solidFill>
                  <a:schemeClr val="tx1"/>
                </a:solidFill>
                <a:latin typeface="+mn-lt"/>
                <a:ea typeface="+mn-ea"/>
                <a:cs typeface="+mn-cs"/>
              </a:rPr>
              <a:t> Sanyal, and Michael J. Black</a:t>
            </a:r>
          </a:p>
          <a:p>
            <a:r>
              <a:rPr lang="en-US" sz="800" b="0" i="0" u="none" strike="noStrike" kern="1200" baseline="0" dirty="0">
                <a:solidFill>
                  <a:schemeClr val="tx1"/>
                </a:solidFill>
                <a:latin typeface="+mn-lt"/>
                <a:ea typeface="+mn-ea"/>
                <a:cs typeface="+mn-cs"/>
              </a:rPr>
              <a:t>Max Planck Institute for Intelligent Systems</a:t>
            </a:r>
          </a:p>
          <a:p>
            <a:r>
              <a:rPr lang="en-US" sz="800" b="0" i="0" u="none" strike="noStrike" kern="1200" baseline="0" dirty="0">
                <a:solidFill>
                  <a:schemeClr val="tx1"/>
                </a:solidFill>
                <a:latin typeface="+mn-lt"/>
                <a:ea typeface="+mn-ea"/>
                <a:cs typeface="+mn-cs"/>
              </a:rPr>
              <a:t>Tubingen, Germany</a:t>
            </a:r>
          </a:p>
          <a:p>
            <a:r>
              <a:rPr lang="en-US" sz="800" b="0" i="0" u="none" strike="noStrike" kern="1200" baseline="0" dirty="0">
                <a:solidFill>
                  <a:schemeClr val="tx1"/>
                </a:solidFill>
                <a:latin typeface="+mn-lt"/>
                <a:ea typeface="+mn-ea"/>
                <a:cs typeface="+mn-cs"/>
              </a:rPr>
              <a:t>{</a:t>
            </a:r>
            <a:r>
              <a:rPr lang="en-US" sz="800" b="0" i="0" u="none" strike="noStrike" kern="1200" baseline="0" dirty="0" err="1">
                <a:solidFill>
                  <a:schemeClr val="tx1"/>
                </a:solidFill>
                <a:latin typeface="+mn-lt"/>
                <a:ea typeface="+mn-ea"/>
                <a:cs typeface="+mn-cs"/>
              </a:rPr>
              <a:t>aranjan</a:t>
            </a:r>
            <a:r>
              <a:rPr lang="en-US" sz="800" b="0" i="0" u="none" strike="noStrike" kern="1200" baseline="0" dirty="0">
                <a:solidFill>
                  <a:schemeClr val="tx1"/>
                </a:solidFill>
                <a:latin typeface="+mn-lt"/>
                <a:ea typeface="+mn-ea"/>
                <a:cs typeface="+mn-cs"/>
              </a:rPr>
              <a:t>, </a:t>
            </a:r>
            <a:r>
              <a:rPr lang="en-US" sz="800" b="0" i="0" u="none" strike="noStrike" kern="1200" baseline="0" dirty="0" err="1">
                <a:solidFill>
                  <a:schemeClr val="tx1"/>
                </a:solidFill>
                <a:latin typeface="+mn-lt"/>
                <a:ea typeface="+mn-ea"/>
                <a:cs typeface="+mn-cs"/>
              </a:rPr>
              <a:t>tbolkart</a:t>
            </a:r>
            <a:r>
              <a:rPr lang="en-US" sz="800" b="0" i="0" u="none" strike="noStrike" kern="1200" baseline="0" dirty="0">
                <a:solidFill>
                  <a:schemeClr val="tx1"/>
                </a:solidFill>
                <a:latin typeface="+mn-lt"/>
                <a:ea typeface="+mn-ea"/>
                <a:cs typeface="+mn-cs"/>
              </a:rPr>
              <a:t>, </a:t>
            </a:r>
            <a:r>
              <a:rPr lang="en-US" sz="800" b="0" i="0" u="none" strike="noStrike" kern="1200" baseline="0" dirty="0" err="1">
                <a:solidFill>
                  <a:schemeClr val="tx1"/>
                </a:solidFill>
                <a:latin typeface="+mn-lt"/>
                <a:ea typeface="+mn-ea"/>
                <a:cs typeface="+mn-cs"/>
              </a:rPr>
              <a:t>ssanyal</a:t>
            </a:r>
            <a:r>
              <a:rPr lang="en-US" sz="800" b="0" i="0" u="none" strike="noStrike" kern="1200" baseline="0" dirty="0">
                <a:solidFill>
                  <a:schemeClr val="tx1"/>
                </a:solidFill>
                <a:latin typeface="+mn-lt"/>
                <a:ea typeface="+mn-ea"/>
                <a:cs typeface="+mn-cs"/>
              </a:rPr>
              <a:t>, </a:t>
            </a:r>
            <a:r>
              <a:rPr lang="en-US" sz="800" b="0" i="0" u="none" strike="noStrike" kern="1200" baseline="0" dirty="0">
                <a:solidFill>
                  <a:schemeClr val="tx1"/>
                </a:solidFill>
                <a:latin typeface="+mn-lt"/>
                <a:ea typeface="+mn-ea"/>
                <a:cs typeface="+mn-cs"/>
                <a:hlinkClick r:id="rId2"/>
              </a:rPr>
              <a:t>black}@tuebingen.mpg.de</a:t>
            </a:r>
            <a:endParaRPr lang="en-US" sz="800" b="0" i="0" u="none" strike="noStrike" kern="1200" baseline="0" dirty="0">
              <a:solidFill>
                <a:schemeClr val="tx1"/>
              </a:solidFill>
              <a:latin typeface="+mn-lt"/>
              <a:ea typeface="+mn-ea"/>
              <a:cs typeface="+mn-cs"/>
            </a:endParaRPr>
          </a:p>
          <a:p>
            <a:r>
              <a:rPr lang="en-US" sz="800" b="1" i="0" u="none" strike="noStrike" kern="1200" baseline="0" dirty="0">
                <a:solidFill>
                  <a:schemeClr val="tx1"/>
                </a:solidFill>
                <a:latin typeface="+mn-lt"/>
                <a:ea typeface="+mn-ea"/>
                <a:cs typeface="+mn-cs"/>
              </a:rPr>
              <a:t>Acknowledgement</a:t>
            </a:r>
            <a:r>
              <a:rPr lang="en-US" sz="800" b="0" i="0" u="none" strike="noStrike" kern="1200" baseline="0" dirty="0">
                <a:solidFill>
                  <a:schemeClr val="tx1"/>
                </a:solidFill>
                <a:latin typeface="+mn-lt"/>
                <a:ea typeface="+mn-ea"/>
                <a:cs typeface="+mn-cs"/>
              </a:rPr>
              <a:t> We thank T. </a:t>
            </a:r>
            <a:r>
              <a:rPr lang="en-US" sz="800" b="0" i="0" u="none" strike="noStrike" kern="1200" baseline="0" dirty="0" err="1">
                <a:solidFill>
                  <a:schemeClr val="tx1"/>
                </a:solidFill>
                <a:latin typeface="+mn-lt"/>
                <a:ea typeface="+mn-ea"/>
                <a:cs typeface="+mn-cs"/>
              </a:rPr>
              <a:t>Alexiadis</a:t>
            </a:r>
            <a:r>
              <a:rPr lang="en-US" sz="800" b="0" i="0" u="none" strike="noStrike" kern="1200" baseline="0" dirty="0">
                <a:solidFill>
                  <a:schemeClr val="tx1"/>
                </a:solidFill>
                <a:latin typeface="+mn-lt"/>
                <a:ea typeface="+mn-ea"/>
                <a:cs typeface="+mn-cs"/>
              </a:rPr>
              <a:t> and J. </a:t>
            </a:r>
            <a:r>
              <a:rPr lang="en-US" sz="800" b="0" i="0" u="none" strike="noStrike" kern="1200" baseline="0" dirty="0" err="1">
                <a:solidFill>
                  <a:schemeClr val="tx1"/>
                </a:solidFill>
                <a:latin typeface="+mn-lt"/>
                <a:ea typeface="+mn-ea"/>
                <a:cs typeface="+mn-cs"/>
              </a:rPr>
              <a:t>M´arquez</a:t>
            </a:r>
            <a:r>
              <a:rPr lang="en-US" sz="800" b="0" i="0" u="none" strike="noStrike" kern="1200" baseline="0" dirty="0">
                <a:solidFill>
                  <a:schemeClr val="tx1"/>
                </a:solidFill>
                <a:latin typeface="+mn-lt"/>
                <a:ea typeface="+mn-ea"/>
                <a:cs typeface="+mn-cs"/>
              </a:rPr>
              <a:t> for data </a:t>
            </a:r>
            <a:r>
              <a:rPr lang="en-US" sz="800" b="0" i="0" u="none" strike="noStrike" kern="1200" baseline="0" dirty="0" err="1">
                <a:solidFill>
                  <a:schemeClr val="tx1"/>
                </a:solidFill>
                <a:latin typeface="+mn-lt"/>
                <a:ea typeface="+mn-ea"/>
                <a:cs typeface="+mn-cs"/>
              </a:rPr>
              <a:t>aquisition</a:t>
            </a:r>
            <a:r>
              <a:rPr lang="en-US" sz="800" b="0" i="0" u="none" strike="noStrike" kern="1200" baseline="0" dirty="0">
                <a:solidFill>
                  <a:schemeClr val="tx1"/>
                </a:solidFill>
                <a:latin typeface="+mn-lt"/>
                <a:ea typeface="+mn-ea"/>
                <a:cs typeface="+mn-cs"/>
              </a:rPr>
              <a:t>;</a:t>
            </a:r>
          </a:p>
          <a:p>
            <a:r>
              <a:rPr lang="en-US" sz="800" b="0" i="0" u="none" strike="noStrike" kern="1200" baseline="0" dirty="0">
                <a:solidFill>
                  <a:schemeClr val="tx1"/>
                </a:solidFill>
                <a:latin typeface="+mn-lt"/>
                <a:ea typeface="+mn-ea"/>
                <a:cs typeface="+mn-cs"/>
              </a:rPr>
              <a:t>H. Feng for rendering the figures; </a:t>
            </a:r>
            <a:r>
              <a:rPr lang="en-US" sz="800" b="0" i="0" u="none" strike="noStrike" kern="1200" baseline="0" dirty="0" err="1">
                <a:solidFill>
                  <a:schemeClr val="tx1"/>
                </a:solidFill>
                <a:latin typeface="+mn-lt"/>
                <a:ea typeface="+mn-ea"/>
                <a:cs typeface="+mn-cs"/>
              </a:rPr>
              <a:t>S.Wuhrer</a:t>
            </a:r>
            <a:r>
              <a:rPr lang="en-US" sz="800" b="0" i="0" u="none" strike="noStrike" kern="1200" baseline="0" dirty="0">
                <a:solidFill>
                  <a:schemeClr val="tx1"/>
                </a:solidFill>
                <a:latin typeface="+mn-lt"/>
                <a:ea typeface="+mn-ea"/>
                <a:cs typeface="+mn-cs"/>
              </a:rPr>
              <a:t> for advice on mesh convolutions; and</a:t>
            </a:r>
          </a:p>
          <a:p>
            <a:r>
              <a:rPr lang="en-US" sz="800" b="0" i="0" u="none" strike="noStrike" kern="1200" baseline="0" dirty="0">
                <a:solidFill>
                  <a:schemeClr val="tx1"/>
                </a:solidFill>
                <a:latin typeface="+mn-lt"/>
                <a:ea typeface="+mn-ea"/>
                <a:cs typeface="+mn-cs"/>
              </a:rPr>
              <a:t>G. Pavlakos, D. Paschalidou and S. Pujades for helping us with paper revisions.</a:t>
            </a:r>
            <a:endParaRPr lang="en-US" sz="800" kern="1200" dirty="0">
              <a:solidFill>
                <a:schemeClr val="tx1"/>
              </a:solidFill>
              <a:latin typeface="+mn-lt"/>
              <a:ea typeface="+mn-ea"/>
              <a:cs typeface="+mn-cs"/>
            </a:endParaRPr>
          </a:p>
        </p:txBody>
      </p:sp>
      <p:sp>
        <p:nvSpPr>
          <p:cNvPr id="4" name="Segnaposto numero diapositiva 3">
            <a:extLst>
              <a:ext uri="{FF2B5EF4-FFF2-40B4-BE49-F238E27FC236}">
                <a16:creationId xmlns:a16="http://schemas.microsoft.com/office/drawing/2014/main" id="{C685AFD7-9EBD-26C2-23E1-A95DA325FC95}"/>
              </a:ext>
            </a:extLst>
          </p:cNvPr>
          <p:cNvSpPr>
            <a:spLocks noGrp="1"/>
          </p:cNvSpPr>
          <p:nvPr>
            <p:ph type="sldNum" sz="quarter" idx="12"/>
          </p:nvPr>
        </p:nvSpPr>
        <p:spPr/>
        <p:txBody>
          <a:bodyPr/>
          <a:lstStyle/>
          <a:p>
            <a:fld id="{339F4DBC-6470-484D-8782-1C30620653EE}" type="slidenum">
              <a:rPr lang="it-IT" smtClean="0"/>
              <a:t>22</a:t>
            </a:fld>
            <a:endParaRPr lang="it-IT"/>
          </a:p>
        </p:txBody>
      </p:sp>
    </p:spTree>
    <p:extLst>
      <p:ext uri="{BB962C8B-B14F-4D97-AF65-F5344CB8AC3E}">
        <p14:creationId xmlns:p14="http://schemas.microsoft.com/office/powerpoint/2010/main" val="154197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DA5D716C-E498-9BE8-5D6B-C5EF31E0338E}"/>
              </a:ext>
            </a:extLst>
          </p:cNvPr>
          <p:cNvSpPr>
            <a:spLocks noGrp="1"/>
          </p:cNvSpPr>
          <p:nvPr>
            <p:ph idx="1"/>
          </p:nvPr>
        </p:nvSpPr>
        <p:spPr>
          <a:xfrm>
            <a:off x="4810259" y="649480"/>
            <a:ext cx="6555347" cy="5546047"/>
          </a:xfrm>
        </p:spPr>
        <p:txBody>
          <a:bodyPr anchor="ctr">
            <a:normAutofit/>
          </a:bodyPr>
          <a:lstStyle/>
          <a:p>
            <a:pPr>
              <a:buNone/>
            </a:pPr>
            <a:r>
              <a:rPr lang="en-US" sz="2000" b="1" dirty="0" err="1">
                <a:latin typeface="Calibri" panose="020F0502020204030204" pitchFamily="34" charset="0"/>
                <a:ea typeface="Calibri" panose="020F0502020204030204" pitchFamily="34" charset="0"/>
                <a:cs typeface="Calibri" panose="020F0502020204030204" pitchFamily="34" charset="0"/>
              </a:rPr>
              <a:t>CoMA</a:t>
            </a:r>
            <a:r>
              <a:rPr lang="en-US" sz="2000" dirty="0">
                <a:latin typeface="Calibri" panose="020F0502020204030204" pitchFamily="34" charset="0"/>
                <a:ea typeface="Calibri" panose="020F0502020204030204" pitchFamily="34" charset="0"/>
                <a:cs typeface="Calibri" panose="020F0502020204030204" pitchFamily="34" charset="0"/>
              </a:rPr>
              <a:t> is:</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More accurate than PCA-based models (≈50% lower reconstruction error)</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More compact (up to 75% fewer parameters)</a:t>
            </a:r>
          </a:p>
          <a:p>
            <a:pPr marL="0" indent="0">
              <a:buNone/>
            </a:pPr>
            <a:endParaRPr lang="it-IT"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The authors introduce a new dataset of 20,466 high-resolution 3D face meshes with extreme facial expressions and show that the model can also be used in a variational setting to generate new, realistic 3D faces.</a:t>
            </a:r>
            <a:endParaRPr lang="it-IT"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it-IT"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it-IT"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it-IT" sz="2000" dirty="0"/>
          </a:p>
        </p:txBody>
      </p:sp>
      <p:sp>
        <p:nvSpPr>
          <p:cNvPr id="4" name="Rettangolo 3">
            <a:extLst>
              <a:ext uri="{FF2B5EF4-FFF2-40B4-BE49-F238E27FC236}">
                <a16:creationId xmlns:a16="http://schemas.microsoft.com/office/drawing/2014/main" id="{CFA5B409-46E5-0DBB-16D7-A6A274F46048}"/>
              </a:ext>
            </a:extLst>
          </p:cNvPr>
          <p:cNvSpPr/>
          <p:nvPr/>
        </p:nvSpPr>
        <p:spPr>
          <a:xfrm>
            <a:off x="4835711" y="4795376"/>
            <a:ext cx="6555348" cy="1296237"/>
          </a:xfrm>
          <a:prstGeom prst="rect">
            <a:avLst/>
          </a:prstGeom>
          <a:effectLst>
            <a:outerShdw blurRad="50800" dist="38100" dir="2700000" algn="tl" rotWithShape="0">
              <a:prstClr val="black">
                <a:alpha val="40000"/>
              </a:prstClr>
            </a:outerShdw>
          </a:effectLst>
          <a:scene3d>
            <a:camera prst="obliqueTopLeft"/>
            <a:lightRig rig="threePt" dir="t"/>
          </a:scene3d>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PCA-based models </a:t>
            </a: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represent facial shapes using linear combinations of principal components, which limits their ability to capture complex non-linear facial deformations.</a:t>
            </a:r>
            <a:endParaRPr kumimoji="0" lang="it-IT" sz="18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 name="Segnaposto numero diapositiva 1">
            <a:extLst>
              <a:ext uri="{FF2B5EF4-FFF2-40B4-BE49-F238E27FC236}">
                <a16:creationId xmlns:a16="http://schemas.microsoft.com/office/drawing/2014/main" id="{58C7B324-A849-1AE4-8FBC-5577253D0B47}"/>
              </a:ext>
            </a:extLst>
          </p:cNvPr>
          <p:cNvSpPr>
            <a:spLocks noGrp="1"/>
          </p:cNvSpPr>
          <p:nvPr>
            <p:ph type="sldNum" sz="quarter" idx="12"/>
          </p:nvPr>
        </p:nvSpPr>
        <p:spPr/>
        <p:txBody>
          <a:bodyPr/>
          <a:lstStyle/>
          <a:p>
            <a:fld id="{339F4DBC-6470-484D-8782-1C30620653EE}" type="slidenum">
              <a:rPr lang="it-IT" smtClean="0"/>
              <a:t>3</a:t>
            </a:fld>
            <a:endParaRPr lang="it-IT"/>
          </a:p>
        </p:txBody>
      </p:sp>
    </p:spTree>
    <p:extLst>
      <p:ext uri="{BB962C8B-B14F-4D97-AF65-F5344CB8AC3E}">
        <p14:creationId xmlns:p14="http://schemas.microsoft.com/office/powerpoint/2010/main" val="422651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D80076C-5A2E-3797-26DE-B5E0210F03D2}"/>
              </a:ext>
            </a:extLst>
          </p:cNvPr>
          <p:cNvSpPr>
            <a:spLocks noGrp="1"/>
          </p:cNvSpPr>
          <p:nvPr>
            <p:ph type="title"/>
          </p:nvPr>
        </p:nvSpPr>
        <p:spPr>
          <a:xfrm>
            <a:off x="1371599" y="294538"/>
            <a:ext cx="9895951" cy="1033669"/>
          </a:xfrm>
        </p:spPr>
        <p:txBody>
          <a:bodyPr>
            <a:normAutofit/>
          </a:bodyPr>
          <a:lstStyle/>
          <a:p>
            <a:r>
              <a:rPr lang="it-IT" sz="4000" dirty="0" err="1">
                <a:solidFill>
                  <a:srgbClr val="FFFFFF"/>
                </a:solidFill>
              </a:rPr>
              <a:t>Related</a:t>
            </a:r>
            <a:r>
              <a:rPr lang="it-IT" sz="4000" dirty="0">
                <a:solidFill>
                  <a:srgbClr val="FFFFFF"/>
                </a:solidFill>
              </a:rPr>
              <a:t> Work</a:t>
            </a:r>
          </a:p>
        </p:txBody>
      </p:sp>
      <p:sp>
        <p:nvSpPr>
          <p:cNvPr id="3" name="Segnaposto contenuto 2">
            <a:extLst>
              <a:ext uri="{FF2B5EF4-FFF2-40B4-BE49-F238E27FC236}">
                <a16:creationId xmlns:a16="http://schemas.microsoft.com/office/drawing/2014/main" id="{50D4E56B-74C0-C1F2-E3E2-3BAEDB1FE3F8}"/>
              </a:ext>
            </a:extLst>
          </p:cNvPr>
          <p:cNvSpPr>
            <a:spLocks noGrp="1"/>
          </p:cNvSpPr>
          <p:nvPr>
            <p:ph idx="1"/>
          </p:nvPr>
        </p:nvSpPr>
        <p:spPr>
          <a:xfrm>
            <a:off x="1371599" y="2318197"/>
            <a:ext cx="9724031" cy="3683358"/>
          </a:xfrm>
        </p:spPr>
        <p:txBody>
          <a:bodyPr anchor="ctr">
            <a:normAutofit fontScale="92500"/>
          </a:bodyPr>
          <a:lstStyle/>
          <a:p>
            <a:r>
              <a:rPr lang="it-IT" sz="1900" b="1" dirty="0">
                <a:latin typeface="Calibri" panose="020F0502020204030204" pitchFamily="34" charset="0"/>
                <a:ea typeface="Calibri" panose="020F0502020204030204" pitchFamily="34" charset="0"/>
                <a:cs typeface="Calibri" panose="020F0502020204030204" pitchFamily="34" charset="0"/>
              </a:rPr>
              <a:t>Face Models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Early approaches to 3D face representation are mainly based on linear models, starting from the </a:t>
            </a:r>
            <a:r>
              <a:rPr lang="en-US" sz="2000" b="1" dirty="0">
                <a:latin typeface="Calibri" panose="020F0502020204030204" pitchFamily="34" charset="0"/>
                <a:ea typeface="Calibri" panose="020F0502020204030204" pitchFamily="34" charset="0"/>
                <a:cs typeface="Calibri" panose="020F0502020204030204" pitchFamily="34" charset="0"/>
              </a:rPr>
              <a:t>morphable</a:t>
            </a:r>
            <a:r>
              <a:rPr lang="en-US" sz="2000" dirty="0">
                <a:latin typeface="Calibri" panose="020F0502020204030204" pitchFamily="34" charset="0"/>
                <a:ea typeface="Calibri" panose="020F0502020204030204" pitchFamily="34" charset="0"/>
                <a:cs typeface="Calibri" panose="020F0502020204030204" pitchFamily="34" charset="0"/>
              </a:rPr>
              <a:t> model introduced by Blanz and Vetter, which uses </a:t>
            </a:r>
            <a:r>
              <a:rPr lang="en-US" sz="2000" b="1" dirty="0">
                <a:latin typeface="Calibri" panose="020F0502020204030204" pitchFamily="34" charset="0"/>
                <a:ea typeface="Calibri" panose="020F0502020204030204" pitchFamily="34" charset="0"/>
                <a:cs typeface="Calibri" panose="020F0502020204030204" pitchFamily="34" charset="0"/>
              </a:rPr>
              <a:t>Principal Component Analysis </a:t>
            </a:r>
            <a:r>
              <a:rPr lang="en-US" sz="2000" dirty="0">
                <a:latin typeface="Calibri" panose="020F0502020204030204" pitchFamily="34" charset="0"/>
                <a:ea typeface="Calibri" panose="020F0502020204030204" pitchFamily="34" charset="0"/>
                <a:cs typeface="Calibri" panose="020F0502020204030204" pitchFamily="34" charset="0"/>
              </a:rPr>
              <a:t>(PCA) to model variations in </a:t>
            </a:r>
            <a:r>
              <a:rPr lang="en-US" sz="2000" b="1" dirty="0">
                <a:latin typeface="Calibri" panose="020F0502020204030204" pitchFamily="34" charset="0"/>
                <a:ea typeface="Calibri" panose="020F0502020204030204" pitchFamily="34" charset="0"/>
                <a:cs typeface="Calibri" panose="020F0502020204030204" pitchFamily="34" charset="0"/>
              </a:rPr>
              <a:t>facial shape and texture</a:t>
            </a:r>
            <a:r>
              <a:rPr lang="en-US" sz="2000" dirty="0">
                <a:latin typeface="Calibri" panose="020F0502020204030204" pitchFamily="34" charset="0"/>
                <a:ea typeface="Calibri" panose="020F0502020204030204" pitchFamily="34" charset="0"/>
                <a:cs typeface="Calibri" panose="020F0502020204030204" pitchFamily="34" charset="0"/>
              </a:rPr>
              <a:t>. This paradigm includes widely used models such as the Basel Face Model and other linear models learned from large-scale face datasets.                                                                                                                                                                                                        Facial expressions are typically represented using </a:t>
            </a:r>
            <a:r>
              <a:rPr lang="en-US" sz="2000" b="1" dirty="0">
                <a:latin typeface="Calibri" panose="020F0502020204030204" pitchFamily="34" charset="0"/>
                <a:ea typeface="Calibri" panose="020F0502020204030204" pitchFamily="34" charset="0"/>
                <a:cs typeface="Calibri" panose="020F0502020204030204" pitchFamily="34" charset="0"/>
              </a:rPr>
              <a:t>PCA spaces, linear </a:t>
            </a:r>
            <a:r>
              <a:rPr lang="en-US" sz="2000" b="1" dirty="0" err="1">
                <a:latin typeface="Calibri" panose="020F0502020204030204" pitchFamily="34" charset="0"/>
                <a:ea typeface="Calibri" panose="020F0502020204030204" pitchFamily="34" charset="0"/>
                <a:cs typeface="Calibri" panose="020F0502020204030204" pitchFamily="34" charset="0"/>
              </a:rPr>
              <a:t>blendshapes</a:t>
            </a:r>
            <a:r>
              <a:rPr lang="en-US" sz="2000" b="1" dirty="0">
                <a:latin typeface="Calibri" panose="020F0502020204030204" pitchFamily="34" charset="0"/>
                <a:ea typeface="Calibri" panose="020F0502020204030204" pitchFamily="34" charset="0"/>
                <a:cs typeface="Calibri" panose="020F0502020204030204" pitchFamily="34" charset="0"/>
              </a:rPr>
              <a:t>, or multilinear extensions</a:t>
            </a:r>
            <a:r>
              <a:rPr lang="en-US" sz="2000" dirty="0">
                <a:latin typeface="Calibri" panose="020F0502020204030204" pitchFamily="34" charset="0"/>
                <a:ea typeface="Calibri" panose="020F0502020204030204" pitchFamily="34" charset="0"/>
                <a:cs typeface="Calibri" panose="020F0502020204030204" pitchFamily="34" charset="0"/>
              </a:rPr>
              <a:t>, as in models like </a:t>
            </a:r>
            <a:r>
              <a:rPr lang="en-US" sz="2000" b="1" dirty="0">
                <a:latin typeface="Calibri" panose="020F0502020204030204" pitchFamily="34" charset="0"/>
                <a:ea typeface="Calibri" panose="020F0502020204030204" pitchFamily="34" charset="0"/>
                <a:cs typeface="Calibri" panose="020F0502020204030204" pitchFamily="34" charset="0"/>
              </a:rPr>
              <a:t>FLAME</a:t>
            </a:r>
            <a:r>
              <a:rPr lang="en-US" sz="2000" dirty="0">
                <a:latin typeface="Calibri" panose="020F0502020204030204" pitchFamily="34" charset="0"/>
                <a:ea typeface="Calibri" panose="020F0502020204030204" pitchFamily="34" charset="0"/>
                <a:cs typeface="Calibri" panose="020F0502020204030204" pitchFamily="34" charset="0"/>
              </a:rPr>
              <a:t>, which additionally incorporates </a:t>
            </a:r>
            <a:r>
              <a:rPr lang="en-US" sz="2000" b="1" dirty="0">
                <a:latin typeface="Calibri" panose="020F0502020204030204" pitchFamily="34" charset="0"/>
                <a:ea typeface="Calibri" panose="020F0502020204030204" pitchFamily="34" charset="0"/>
                <a:cs typeface="Calibri" panose="020F0502020204030204" pitchFamily="34" charset="0"/>
              </a:rPr>
              <a:t>head pose </a:t>
            </a:r>
            <a:r>
              <a:rPr lang="en-US" sz="2000" dirty="0">
                <a:latin typeface="Calibri" panose="020F0502020204030204" pitchFamily="34" charset="0"/>
                <a:ea typeface="Calibri" panose="020F0502020204030204" pitchFamily="34" charset="0"/>
                <a:cs typeface="Calibri" panose="020F0502020204030204" pitchFamily="34" charset="0"/>
              </a:rPr>
              <a:t>through linear blend skinning.                                                                                                                                                                                                                          While these approaches achieve good performance, their parameters globally influence the face mesh and remain </a:t>
            </a:r>
            <a:r>
              <a:rPr lang="en-US" sz="2000" b="1" dirty="0">
                <a:latin typeface="Calibri" panose="020F0502020204030204" pitchFamily="34" charset="0"/>
                <a:ea typeface="Calibri" panose="020F0502020204030204" pitchFamily="34" charset="0"/>
                <a:cs typeface="Calibri" panose="020F0502020204030204" pitchFamily="34" charset="0"/>
              </a:rPr>
              <a:t>limited in capturing highly non-linear and localized deformations caused by extreme facial expressions</a:t>
            </a:r>
            <a:r>
              <a:rPr lang="en-US" sz="2000" dirty="0">
                <a:latin typeface="Calibri" panose="020F0502020204030204" pitchFamily="34" charset="0"/>
                <a:ea typeface="Calibri" panose="020F0502020204030204" pitchFamily="34" charset="0"/>
                <a:cs typeface="Calibri" panose="020F0502020204030204" pitchFamily="34" charset="0"/>
              </a:rPr>
              <a:t>. Although some works introduce sparse or hierarchical linear models to better model local details, these methods often lack shared parameters and make it difficult to generate new realistic face shapes by sampling a compact latent space.</a:t>
            </a:r>
            <a:endParaRPr lang="it-IT"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Segnaposto numero diapositiva 3">
            <a:extLst>
              <a:ext uri="{FF2B5EF4-FFF2-40B4-BE49-F238E27FC236}">
                <a16:creationId xmlns:a16="http://schemas.microsoft.com/office/drawing/2014/main" id="{54E8D0AC-F064-6338-A958-FC3B97F52B0F}"/>
              </a:ext>
            </a:extLst>
          </p:cNvPr>
          <p:cNvSpPr>
            <a:spLocks noGrp="1"/>
          </p:cNvSpPr>
          <p:nvPr>
            <p:ph type="sldNum" sz="quarter" idx="12"/>
          </p:nvPr>
        </p:nvSpPr>
        <p:spPr/>
        <p:txBody>
          <a:bodyPr/>
          <a:lstStyle/>
          <a:p>
            <a:fld id="{339F4DBC-6470-484D-8782-1C30620653EE}" type="slidenum">
              <a:rPr lang="it-IT" smtClean="0"/>
              <a:t>4</a:t>
            </a:fld>
            <a:endParaRPr lang="it-IT"/>
          </a:p>
        </p:txBody>
      </p:sp>
    </p:spTree>
    <p:extLst>
      <p:ext uri="{BB962C8B-B14F-4D97-AF65-F5344CB8AC3E}">
        <p14:creationId xmlns:p14="http://schemas.microsoft.com/office/powerpoint/2010/main" val="4006539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A4E26F86-D28E-38AD-76D2-DA5B67B46402}"/>
              </a:ext>
            </a:extLst>
          </p:cNvPr>
          <p:cNvSpPr>
            <a:spLocks noGrp="1"/>
          </p:cNvSpPr>
          <p:nvPr>
            <p:ph idx="1"/>
          </p:nvPr>
        </p:nvSpPr>
        <p:spPr>
          <a:xfrm>
            <a:off x="1371599" y="2318197"/>
            <a:ext cx="9724031" cy="3683358"/>
          </a:xfrm>
        </p:spPr>
        <p:txBody>
          <a:bodyPr anchor="ctr">
            <a:normAutofit/>
          </a:bodyPr>
          <a:lstStyle/>
          <a:p>
            <a:r>
              <a:rPr lang="en-US" sz="1900" b="1" dirty="0">
                <a:latin typeface="Calibri" panose="020F0502020204030204" pitchFamily="34" charset="0"/>
                <a:ea typeface="Calibri" panose="020F0502020204030204" pitchFamily="34" charset="0"/>
                <a:cs typeface="Calibri" panose="020F0502020204030204" pitchFamily="34" charset="0"/>
              </a:rPr>
              <a:t>CNNs on Meshes</a:t>
            </a:r>
          </a:p>
          <a:p>
            <a:pPr marL="0" indent="0">
              <a:buNone/>
            </a:pPr>
            <a:r>
              <a:rPr lang="en-US" sz="1900" dirty="0">
                <a:latin typeface="Calibri" panose="020F0502020204030204" pitchFamily="34" charset="0"/>
                <a:ea typeface="Calibri" panose="020F0502020204030204" pitchFamily="34" charset="0"/>
                <a:cs typeface="Calibri" panose="020F0502020204030204" pitchFamily="34" charset="0"/>
              </a:rPr>
              <a:t>In parallel, several works have explored extending </a:t>
            </a:r>
            <a:r>
              <a:rPr lang="en-US" sz="1900" b="1" dirty="0">
                <a:latin typeface="Calibri" panose="020F0502020204030204" pitchFamily="34" charset="0"/>
                <a:ea typeface="Calibri" panose="020F0502020204030204" pitchFamily="34" charset="0"/>
                <a:cs typeface="Calibri" panose="020F0502020204030204" pitchFamily="34" charset="0"/>
              </a:rPr>
              <a:t>convolutional neural networks </a:t>
            </a:r>
            <a:r>
              <a:rPr lang="en-US" sz="1900" dirty="0">
                <a:latin typeface="Calibri" panose="020F0502020204030204" pitchFamily="34" charset="0"/>
                <a:ea typeface="Calibri" panose="020F0502020204030204" pitchFamily="34" charset="0"/>
                <a:cs typeface="Calibri" panose="020F0502020204030204" pitchFamily="34" charset="0"/>
              </a:rPr>
              <a:t>to non-Euclidean domains such as </a:t>
            </a:r>
            <a:r>
              <a:rPr lang="en-US" sz="1900" b="1" dirty="0">
                <a:latin typeface="Calibri" panose="020F0502020204030204" pitchFamily="34" charset="0"/>
                <a:ea typeface="Calibri" panose="020F0502020204030204" pitchFamily="34" charset="0"/>
                <a:cs typeface="Calibri" panose="020F0502020204030204" pitchFamily="34" charset="0"/>
              </a:rPr>
              <a:t>graphs and meshes</a:t>
            </a:r>
            <a:r>
              <a:rPr lang="en-US" sz="1900" dirty="0">
                <a:latin typeface="Calibri" panose="020F0502020204030204" pitchFamily="34" charset="0"/>
                <a:ea typeface="Calibri" panose="020F0502020204030204" pitchFamily="34" charset="0"/>
                <a:cs typeface="Calibri" panose="020F0502020204030204" pitchFamily="34" charset="0"/>
              </a:rPr>
              <a:t>. These approaches include intrinsic and spectral mesh convolutions, dynamic filtering on graphs, and methods that embed mesh surfaces into volumetric grids or planar images to apply standard CNNs. While these techniques successfully generalize CNNs beyond </a:t>
            </a:r>
            <a:r>
              <a:rPr lang="en-US" sz="1900" b="1" dirty="0">
                <a:latin typeface="Calibri" panose="020F0502020204030204" pitchFamily="34" charset="0"/>
                <a:ea typeface="Calibri" panose="020F0502020204030204" pitchFamily="34" charset="0"/>
                <a:cs typeface="Calibri" panose="020F0502020204030204" pitchFamily="34" charset="0"/>
              </a:rPr>
              <a:t>grid-based data</a:t>
            </a:r>
            <a:r>
              <a:rPr lang="en-US" sz="1900" dirty="0">
                <a:latin typeface="Calibri" panose="020F0502020204030204" pitchFamily="34" charset="0"/>
                <a:ea typeface="Calibri" panose="020F0502020204030204" pitchFamily="34" charset="0"/>
                <a:cs typeface="Calibri" panose="020F0502020204030204" pitchFamily="34" charset="0"/>
              </a:rPr>
              <a:t>, they are often memory intensive or do not provide an efficient mechanism for reducing meshes to a low-dimensional representation.                                                                                                                          </a:t>
            </a:r>
            <a:r>
              <a:rPr lang="en-US" sz="1900" b="1" dirty="0">
                <a:latin typeface="Calibri" panose="020F0502020204030204" pitchFamily="34" charset="0"/>
                <a:ea typeface="Calibri" panose="020F0502020204030204" pitchFamily="34" charset="0"/>
                <a:cs typeface="Calibri" panose="020F0502020204030204" pitchFamily="34" charset="0"/>
              </a:rPr>
              <a:t>Spectral graph convolutional methods based on the graph Laplacian and Chebyshev polynomial approximations</a:t>
            </a:r>
            <a:r>
              <a:rPr lang="en-US" sz="1900" dirty="0">
                <a:latin typeface="Calibri" panose="020F0502020204030204" pitchFamily="34" charset="0"/>
                <a:ea typeface="Calibri" panose="020F0502020204030204" pitchFamily="34" charset="0"/>
                <a:cs typeface="Calibri" panose="020F0502020204030204" pitchFamily="34" charset="0"/>
              </a:rPr>
              <a:t> have addressed some of these </a:t>
            </a:r>
            <a:r>
              <a:rPr lang="en-US" sz="1900" b="1" dirty="0">
                <a:latin typeface="Calibri" panose="020F0502020204030204" pitchFamily="34" charset="0"/>
                <a:ea typeface="Calibri" panose="020F0502020204030204" pitchFamily="34" charset="0"/>
                <a:cs typeface="Calibri" panose="020F0502020204030204" pitchFamily="34" charset="0"/>
              </a:rPr>
              <a:t>limitations</a:t>
            </a:r>
            <a:r>
              <a:rPr lang="en-US" sz="1900" dirty="0">
                <a:latin typeface="Calibri" panose="020F0502020204030204" pitchFamily="34" charset="0"/>
                <a:ea typeface="Calibri" panose="020F0502020204030204" pitchFamily="34" charset="0"/>
                <a:cs typeface="Calibri" panose="020F0502020204030204" pitchFamily="34" charset="0"/>
              </a:rPr>
              <a:t>, but they have rarely been applied directly to full 3D face modeling. </a:t>
            </a:r>
            <a:r>
              <a:rPr lang="en-US" sz="1900" b="1" dirty="0" err="1">
                <a:latin typeface="Calibri" panose="020F0502020204030204" pitchFamily="34" charset="0"/>
                <a:ea typeface="Calibri" panose="020F0502020204030204" pitchFamily="34" charset="0"/>
                <a:cs typeface="Calibri" panose="020F0502020204030204" pitchFamily="34" charset="0"/>
              </a:rPr>
              <a:t>CoMA</a:t>
            </a:r>
            <a:r>
              <a:rPr lang="en-US" sz="1900" dirty="0">
                <a:latin typeface="Calibri" panose="020F0502020204030204" pitchFamily="34" charset="0"/>
                <a:ea typeface="Calibri" panose="020F0502020204030204" pitchFamily="34" charset="0"/>
                <a:cs typeface="Calibri" panose="020F0502020204030204" pitchFamily="34" charset="0"/>
              </a:rPr>
              <a:t> builds upon these spectral methods by combining efficient mesh convolutions with novel mesh </a:t>
            </a:r>
            <a:r>
              <a:rPr lang="en-US" sz="1900" dirty="0" err="1">
                <a:latin typeface="Calibri" panose="020F0502020204030204" pitchFamily="34" charset="0"/>
                <a:ea typeface="Calibri" panose="020F0502020204030204" pitchFamily="34" charset="0"/>
                <a:cs typeface="Calibri" panose="020F0502020204030204" pitchFamily="34" charset="0"/>
              </a:rPr>
              <a:t>downsampling</a:t>
            </a:r>
            <a:r>
              <a:rPr lang="en-US" sz="1900" dirty="0">
                <a:latin typeface="Calibri" panose="020F0502020204030204" pitchFamily="34" charset="0"/>
                <a:ea typeface="Calibri" panose="020F0502020204030204" pitchFamily="34" charset="0"/>
                <a:cs typeface="Calibri" panose="020F0502020204030204" pitchFamily="34" charset="0"/>
              </a:rPr>
              <a:t> and </a:t>
            </a:r>
            <a:r>
              <a:rPr lang="en-US" sz="1900" dirty="0" err="1">
                <a:latin typeface="Calibri" panose="020F0502020204030204" pitchFamily="34" charset="0"/>
                <a:ea typeface="Calibri" panose="020F0502020204030204" pitchFamily="34" charset="0"/>
                <a:cs typeface="Calibri" panose="020F0502020204030204" pitchFamily="34" charset="0"/>
              </a:rPr>
              <a:t>upsampling</a:t>
            </a:r>
            <a:r>
              <a:rPr lang="en-US" sz="1900" dirty="0">
                <a:latin typeface="Calibri" panose="020F0502020204030204" pitchFamily="34" charset="0"/>
                <a:ea typeface="Calibri" panose="020F0502020204030204" pitchFamily="34" charset="0"/>
                <a:cs typeface="Calibri" panose="020F0502020204030204" pitchFamily="34" charset="0"/>
              </a:rPr>
              <a:t> operators, resulting in a complete mesh autoencoder capable of modeling complex 3D facial geometry in a compact and hierarchical manner.</a:t>
            </a:r>
            <a:endParaRPr lang="it-IT" sz="1900" dirty="0">
              <a:latin typeface="Calibri" panose="020F0502020204030204" pitchFamily="34" charset="0"/>
              <a:ea typeface="Calibri" panose="020F0502020204030204" pitchFamily="34" charset="0"/>
              <a:cs typeface="Calibri" panose="020F0502020204030204" pitchFamily="34" charset="0"/>
            </a:endParaRPr>
          </a:p>
        </p:txBody>
      </p:sp>
      <p:sp>
        <p:nvSpPr>
          <p:cNvPr id="2" name="Segnaposto numero diapositiva 1">
            <a:extLst>
              <a:ext uri="{FF2B5EF4-FFF2-40B4-BE49-F238E27FC236}">
                <a16:creationId xmlns:a16="http://schemas.microsoft.com/office/drawing/2014/main" id="{6C3CBE0B-F404-8C64-314B-FED8EC3799A6}"/>
              </a:ext>
            </a:extLst>
          </p:cNvPr>
          <p:cNvSpPr>
            <a:spLocks noGrp="1"/>
          </p:cNvSpPr>
          <p:nvPr>
            <p:ph type="sldNum" sz="quarter" idx="12"/>
          </p:nvPr>
        </p:nvSpPr>
        <p:spPr/>
        <p:txBody>
          <a:bodyPr/>
          <a:lstStyle/>
          <a:p>
            <a:fld id="{339F4DBC-6470-484D-8782-1C30620653EE}" type="slidenum">
              <a:rPr lang="it-IT" smtClean="0"/>
              <a:t>5</a:t>
            </a:fld>
            <a:endParaRPr lang="it-IT"/>
          </a:p>
        </p:txBody>
      </p:sp>
    </p:spTree>
    <p:extLst>
      <p:ext uri="{BB962C8B-B14F-4D97-AF65-F5344CB8AC3E}">
        <p14:creationId xmlns:p14="http://schemas.microsoft.com/office/powerpoint/2010/main" val="737580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7" name="Group 46">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48" name="Freeform: Shape 47">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66AEE587-A2C7-BD7C-73F9-73332B3A1A09}"/>
              </a:ext>
            </a:extLst>
          </p:cNvPr>
          <p:cNvSpPr>
            <a:spLocks noGrp="1"/>
          </p:cNvSpPr>
          <p:nvPr>
            <p:ph type="title"/>
          </p:nvPr>
        </p:nvSpPr>
        <p:spPr>
          <a:xfrm>
            <a:off x="804672" y="2053641"/>
            <a:ext cx="3669161" cy="2760098"/>
          </a:xfrm>
        </p:spPr>
        <p:txBody>
          <a:bodyPr>
            <a:normAutofit/>
          </a:bodyPr>
          <a:lstStyle/>
          <a:p>
            <a:r>
              <a:rPr lang="it-IT" sz="4000">
                <a:solidFill>
                  <a:schemeClr val="tx2"/>
                </a:solidFill>
              </a:rPr>
              <a:t>Mesh Operators</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CA664163-C311-E6ED-CD82-84BFE40C04D3}"/>
                  </a:ext>
                </a:extLst>
              </p:cNvPr>
              <p:cNvSpPr>
                <a:spLocks noGrp="1"/>
              </p:cNvSpPr>
              <p:nvPr>
                <p:ph idx="1"/>
              </p:nvPr>
            </p:nvSpPr>
            <p:spPr>
              <a:xfrm>
                <a:off x="6090574" y="301451"/>
                <a:ext cx="5306084" cy="6181624"/>
              </a:xfrm>
              <a:noFill/>
              <a:ln>
                <a:noFill/>
              </a:ln>
            </p:spPr>
            <p:txBody>
              <a:bodyPr anchor="ctr">
                <a:normAutofit lnSpcReduction="10000"/>
              </a:bodyPr>
              <a:lstStyle/>
              <a:p>
                <a:pPr>
                  <a:buNone/>
                </a:pP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A 3D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facial</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shape</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is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represented</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as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 mesh,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modeled</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as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graph</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it-IT" sz="1600" i="1">
                        <a:solidFill>
                          <a:schemeClr val="tx2"/>
                        </a:solidFill>
                        <a:latin typeface="Cambria Math" panose="02040503050406030204" pitchFamily="18" charset="0"/>
                      </a:rPr>
                      <m:t>𝐹</m:t>
                    </m:r>
                    <m:r>
                      <a:rPr lang="it-IT" sz="1600" i="0">
                        <a:solidFill>
                          <a:schemeClr val="tx2"/>
                        </a:solidFill>
                        <a:latin typeface="Cambria Math" panose="02040503050406030204" pitchFamily="18" charset="0"/>
                      </a:rPr>
                      <m:t>=</m:t>
                    </m:r>
                    <m:d>
                      <m:dPr>
                        <m:sepChr m:val=","/>
                        <m:ctrlPr>
                          <a:rPr lang="ar-AE" sz="1600" i="1">
                            <a:solidFill>
                              <a:schemeClr val="tx2"/>
                            </a:solidFill>
                            <a:latin typeface="Cambria Math" panose="02040503050406030204" pitchFamily="18" charset="0"/>
                          </a:rPr>
                        </m:ctrlPr>
                      </m:dPr>
                      <m:e>
                        <m:r>
                          <a:rPr lang="ar-AE" sz="1600" i="1">
                            <a:solidFill>
                              <a:schemeClr val="tx2"/>
                            </a:solidFill>
                            <a:latin typeface="Cambria Math" panose="02040503050406030204" pitchFamily="18" charset="0"/>
                          </a:rPr>
                          <m:t>𝑉</m:t>
                        </m:r>
                      </m:e>
                      <m:e>
                        <m:r>
                          <a:rPr lang="ar-AE" sz="1600" i="1">
                            <a:solidFill>
                              <a:schemeClr val="tx2"/>
                            </a:solidFill>
                            <a:latin typeface="Cambria Math" panose="02040503050406030204" pitchFamily="18" charset="0"/>
                          </a:rPr>
                          <m:t>𝐴</m:t>
                        </m:r>
                      </m:e>
                    </m:d>
                  </m:oMath>
                </a14:m>
                <a:r>
                  <a:rPr lang="ar-AE"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where</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it-IT" sz="1600" i="1">
                        <a:solidFill>
                          <a:schemeClr val="tx2"/>
                        </a:solidFill>
                        <a:latin typeface="Cambria Math" panose="02040503050406030204" pitchFamily="18" charset="0"/>
                      </a:rPr>
                      <m:t>𝑉</m:t>
                    </m:r>
                    <m:r>
                      <a:rPr lang="it-IT" sz="1600" i="0">
                        <a:solidFill>
                          <a:schemeClr val="tx2"/>
                        </a:solidFill>
                        <a:latin typeface="Cambria Math" panose="02040503050406030204" pitchFamily="18" charset="0"/>
                      </a:rPr>
                      <m:t>∈</m:t>
                    </m:r>
                    <m:sSup>
                      <m:sSupPr>
                        <m:ctrlPr>
                          <a:rPr lang="ar-AE" sz="1600" i="1">
                            <a:solidFill>
                              <a:schemeClr val="tx2"/>
                            </a:solidFill>
                            <a:latin typeface="Cambria Math" panose="02040503050406030204" pitchFamily="18" charset="0"/>
                          </a:rPr>
                        </m:ctrlPr>
                      </m:sSupPr>
                      <m:e>
                        <m:r>
                          <a:rPr lang="ar-AE" sz="1600" i="0">
                            <a:solidFill>
                              <a:schemeClr val="tx2"/>
                            </a:solidFill>
                            <a:latin typeface="Cambria Math" panose="02040503050406030204" pitchFamily="18" charset="0"/>
                          </a:rPr>
                          <m:t>ℝ</m:t>
                        </m:r>
                      </m:e>
                      <m:sup>
                        <m:r>
                          <a:rPr lang="ar-AE" sz="1600" i="1">
                            <a:solidFill>
                              <a:schemeClr val="tx2"/>
                            </a:solidFill>
                            <a:latin typeface="Cambria Math" panose="02040503050406030204" pitchFamily="18" charset="0"/>
                          </a:rPr>
                          <m:t>𝑛</m:t>
                        </m:r>
                        <m:r>
                          <a:rPr lang="ar-AE" sz="1600" i="0">
                            <a:solidFill>
                              <a:schemeClr val="tx2"/>
                            </a:solidFill>
                            <a:latin typeface="Cambria Math" panose="02040503050406030204" pitchFamily="18" charset="0"/>
                          </a:rPr>
                          <m:t>×</m:t>
                        </m:r>
                        <m:r>
                          <a:rPr lang="ar-AE" sz="1600" i="0">
                            <a:solidFill>
                              <a:schemeClr val="tx2"/>
                            </a:solidFill>
                            <a:latin typeface="Cambria Math" panose="02040503050406030204" pitchFamily="18" charset="0"/>
                          </a:rPr>
                          <m:t>3</m:t>
                        </m:r>
                      </m:sup>
                    </m:sSup>
                  </m:oMath>
                </a14:m>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denotes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the set of </a:t>
                </a:r>
                <a14:m>
                  <m:oMath xmlns:m="http://schemas.openxmlformats.org/officeDocument/2006/math">
                    <m:r>
                      <a:rPr lang="it-IT" sz="1600" i="1">
                        <a:solidFill>
                          <a:schemeClr val="tx2"/>
                        </a:solidFill>
                        <a:latin typeface="Cambria Math" panose="02040503050406030204" pitchFamily="18" charset="0"/>
                      </a:rPr>
                      <m:t>𝑛</m:t>
                    </m:r>
                  </m:oMath>
                </a14:m>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vertices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in 3D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space</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r>
                      <a:rPr lang="it-IT" sz="1600" i="1">
                        <a:solidFill>
                          <a:schemeClr val="tx2"/>
                        </a:solidFill>
                        <a:latin typeface="Cambria Math" panose="02040503050406030204" pitchFamily="18" charset="0"/>
                      </a:rPr>
                      <m:t>𝐴</m:t>
                    </m:r>
                    <m:r>
                      <a:rPr lang="it-IT" sz="1600" i="0">
                        <a:solidFill>
                          <a:schemeClr val="tx2"/>
                        </a:solidFill>
                        <a:latin typeface="Cambria Math" panose="02040503050406030204" pitchFamily="18" charset="0"/>
                      </a:rPr>
                      <m:t>∈</m:t>
                    </m:r>
                    <m:d>
                      <m:dPr>
                        <m:begChr m:val="{"/>
                        <m:endChr m:val=","/>
                        <m:ctrlPr>
                          <a:rPr lang="ar-AE" sz="1600" i="1">
                            <a:solidFill>
                              <a:schemeClr val="tx2"/>
                            </a:solidFill>
                            <a:latin typeface="Cambria Math" panose="02040503050406030204" pitchFamily="18" charset="0"/>
                          </a:rPr>
                        </m:ctrlPr>
                      </m:dPr>
                      <m:e>
                        <m:r>
                          <a:rPr lang="ar-AE" sz="1600" i="0">
                            <a:solidFill>
                              <a:schemeClr val="tx2"/>
                            </a:solidFill>
                            <a:latin typeface="Cambria Math" panose="02040503050406030204" pitchFamily="18" charset="0"/>
                          </a:rPr>
                          <m:t>01</m:t>
                        </m:r>
                        <m:sSup>
                          <m:sSupPr>
                            <m:ctrlPr>
                              <a:rPr lang="ar-AE" sz="1600" i="1">
                                <a:solidFill>
                                  <a:schemeClr val="tx2"/>
                                </a:solidFill>
                                <a:latin typeface="Cambria Math" panose="02040503050406030204" pitchFamily="18" charset="0"/>
                              </a:rPr>
                            </m:ctrlPr>
                          </m:sSupPr>
                          <m:e>
                            <m:d>
                              <m:dPr>
                                <m:begChr m:val=""/>
                                <m:endChr m:val=""/>
                                <m:ctrlPr>
                                  <a:rPr lang="ar-AE" sz="1600" i="1">
                                    <a:solidFill>
                                      <a:schemeClr val="tx2"/>
                                    </a:solidFill>
                                    <a:latin typeface="Cambria Math" panose="02040503050406030204" pitchFamily="18" charset="0"/>
                                  </a:rPr>
                                </m:ctrlPr>
                              </m:dPr>
                              <m:e>
                                <m:r>
                                  <a:rPr lang="ar-AE" sz="1600" i="0">
                                    <a:solidFill>
                                      <a:schemeClr val="tx2"/>
                                    </a:solidFill>
                                    <a:latin typeface="Cambria Math" panose="02040503050406030204" pitchFamily="18" charset="0"/>
                                  </a:rPr>
                                  <m:t>}</m:t>
                                </m:r>
                              </m:e>
                            </m:d>
                          </m:e>
                          <m:sup>
                            <m:r>
                              <a:rPr lang="ar-AE" sz="1600" i="1">
                                <a:solidFill>
                                  <a:schemeClr val="tx2"/>
                                </a:solidFill>
                                <a:latin typeface="Cambria Math" panose="02040503050406030204" pitchFamily="18" charset="0"/>
                              </a:rPr>
                              <m:t>𝑛</m:t>
                            </m:r>
                            <m:r>
                              <a:rPr lang="ar-AE" sz="1600" i="0">
                                <a:solidFill>
                                  <a:schemeClr val="tx2"/>
                                </a:solidFill>
                                <a:latin typeface="Cambria Math" panose="02040503050406030204" pitchFamily="18" charset="0"/>
                              </a:rPr>
                              <m:t>×</m:t>
                            </m:r>
                            <m:r>
                              <a:rPr lang="ar-AE" sz="1600" i="1">
                                <a:solidFill>
                                  <a:schemeClr val="tx2"/>
                                </a:solidFill>
                                <a:latin typeface="Cambria Math" panose="02040503050406030204" pitchFamily="18" charset="0"/>
                              </a:rPr>
                              <m:t>𝑛</m:t>
                            </m:r>
                          </m:sup>
                        </m:sSup>
                      </m:e>
                    </m:d>
                  </m:oMath>
                </a14:m>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is the sparse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adjacency</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matrix</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encoding</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the mesh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connectivity</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From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this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representation</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the non-</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normalized</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graph</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Laplacian</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is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defined</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as</a:t>
                </a:r>
                <a:endPar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buNone/>
                </a:pPr>
                <a14:m>
                  <m:oMathPara xmlns:m="http://schemas.openxmlformats.org/officeDocument/2006/math">
                    <m:oMathParaPr>
                      <m:jc m:val="centerGroup"/>
                    </m:oMathParaPr>
                    <m:oMath xmlns:m="http://schemas.openxmlformats.org/officeDocument/2006/math">
                      <m:r>
                        <a:rPr lang="it-IT" sz="1600" i="1">
                          <a:solidFill>
                            <a:schemeClr val="tx2"/>
                          </a:solidFill>
                          <a:latin typeface="Cambria Math" panose="02040503050406030204" pitchFamily="18" charset="0"/>
                        </a:rPr>
                        <m:t>𝐿</m:t>
                      </m:r>
                      <m:r>
                        <a:rPr lang="it-IT" sz="1600" i="0">
                          <a:solidFill>
                            <a:schemeClr val="tx2"/>
                          </a:solidFill>
                          <a:latin typeface="Cambria Math" panose="02040503050406030204" pitchFamily="18" charset="0"/>
                        </a:rPr>
                        <m:t>=</m:t>
                      </m:r>
                      <m:r>
                        <a:rPr lang="it-IT" sz="1600" i="1">
                          <a:solidFill>
                            <a:schemeClr val="tx2"/>
                          </a:solidFill>
                          <a:latin typeface="Cambria Math" panose="02040503050406030204" pitchFamily="18" charset="0"/>
                        </a:rPr>
                        <m:t>𝐷</m:t>
                      </m:r>
                      <m:r>
                        <a:rPr lang="it-IT" sz="1600" i="0">
                          <a:solidFill>
                            <a:schemeClr val="tx2"/>
                          </a:solidFill>
                          <a:latin typeface="Cambria Math" panose="02040503050406030204" pitchFamily="18" charset="0"/>
                        </a:rPr>
                        <m:t>−</m:t>
                      </m:r>
                      <m:r>
                        <a:rPr lang="it-IT" sz="1600" i="1">
                          <a:solidFill>
                            <a:schemeClr val="tx2"/>
                          </a:solidFill>
                          <a:latin typeface="Cambria Math" panose="02040503050406030204" pitchFamily="18" charset="0"/>
                        </a:rPr>
                        <m:t>𝐴</m:t>
                      </m:r>
                      <m:r>
                        <a:rPr lang="it-IT" sz="1600" i="0">
                          <a:solidFill>
                            <a:schemeClr val="tx2"/>
                          </a:solidFill>
                          <a:latin typeface="Cambria Math" panose="02040503050406030204" pitchFamily="18" charset="0"/>
                        </a:rPr>
                        <m:t>,</m:t>
                      </m:r>
                    </m:oMath>
                  </m:oMathPara>
                </a14:m>
                <a:endPar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buNone/>
                </a:pP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where</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it-IT" sz="1600" i="1">
                        <a:solidFill>
                          <a:schemeClr val="tx2"/>
                        </a:solidFill>
                        <a:latin typeface="Cambria Math" panose="02040503050406030204" pitchFamily="18" charset="0"/>
                      </a:rPr>
                      <m:t>𝐷</m:t>
                    </m:r>
                    <m:r>
                      <a:rPr lang="it-IT" sz="1600" b="0" i="1">
                        <a:solidFill>
                          <a:schemeClr val="tx2"/>
                        </a:solidFill>
                        <a:latin typeface="Cambria Math" panose="02040503050406030204" pitchFamily="18" charset="0"/>
                      </a:rPr>
                      <m:t> </m:t>
                    </m:r>
                  </m:oMath>
                </a14:m>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is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the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diagonal</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degree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matrix</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with entries </a:t>
                </a:r>
                <a14:m>
                  <m:oMath xmlns:m="http://schemas.openxmlformats.org/officeDocument/2006/math">
                    <m:sSub>
                      <m:sSubPr>
                        <m:ctrlPr>
                          <a:rPr lang="ar-AE" sz="1600" i="1">
                            <a:solidFill>
                              <a:schemeClr val="tx2"/>
                            </a:solidFill>
                            <a:latin typeface="Cambria Math" panose="02040503050406030204" pitchFamily="18" charset="0"/>
                          </a:rPr>
                        </m:ctrlPr>
                      </m:sSubPr>
                      <m:e>
                        <m:r>
                          <a:rPr lang="ar-AE" sz="1600" i="1">
                            <a:solidFill>
                              <a:schemeClr val="tx2"/>
                            </a:solidFill>
                            <a:latin typeface="Cambria Math" panose="02040503050406030204" pitchFamily="18" charset="0"/>
                          </a:rPr>
                          <m:t>𝐷</m:t>
                        </m:r>
                      </m:e>
                      <m:sub>
                        <m:r>
                          <a:rPr lang="ar-AE" sz="1600" i="1">
                            <a:solidFill>
                              <a:schemeClr val="tx2"/>
                            </a:solidFill>
                            <a:latin typeface="Cambria Math" panose="02040503050406030204" pitchFamily="18" charset="0"/>
                          </a:rPr>
                          <m:t>𝑖𝑖</m:t>
                        </m:r>
                      </m:sub>
                    </m:sSub>
                    <m:r>
                      <a:rPr lang="ar-AE" sz="1600" i="0">
                        <a:solidFill>
                          <a:schemeClr val="tx2"/>
                        </a:solidFill>
                        <a:latin typeface="Cambria Math" panose="02040503050406030204" pitchFamily="18" charset="0"/>
                      </a:rPr>
                      <m:t>=</m:t>
                    </m:r>
                    <m:nary>
                      <m:naryPr>
                        <m:chr m:val="∑"/>
                        <m:limLoc m:val="subSup"/>
                        <m:grow m:val="on"/>
                        <m:supHide m:val="on"/>
                        <m:ctrlPr>
                          <a:rPr lang="ar-AE" sz="1600" i="1">
                            <a:solidFill>
                              <a:schemeClr val="tx2"/>
                            </a:solidFill>
                            <a:latin typeface="Cambria Math" panose="02040503050406030204" pitchFamily="18" charset="0"/>
                          </a:rPr>
                        </m:ctrlPr>
                      </m:naryPr>
                      <m:sub>
                        <m:r>
                          <a:rPr lang="ar-AE" sz="1600" i="1">
                            <a:solidFill>
                              <a:schemeClr val="tx2"/>
                            </a:solidFill>
                            <a:latin typeface="Cambria Math" panose="02040503050406030204" pitchFamily="18" charset="0"/>
                          </a:rPr>
                          <m:t>𝑗</m:t>
                        </m:r>
                      </m:sub>
                      <m:sup/>
                      <m:e>
                        <m:sSub>
                          <m:sSubPr>
                            <m:ctrlPr>
                              <a:rPr lang="ar-AE" sz="1600" i="1">
                                <a:solidFill>
                                  <a:schemeClr val="tx2"/>
                                </a:solidFill>
                                <a:latin typeface="Cambria Math" panose="02040503050406030204" pitchFamily="18" charset="0"/>
                              </a:rPr>
                            </m:ctrlPr>
                          </m:sSubPr>
                          <m:e>
                            <m:r>
                              <a:rPr lang="ar-AE" sz="1600" i="1">
                                <a:solidFill>
                                  <a:schemeClr val="tx2"/>
                                </a:solidFill>
                                <a:latin typeface="Cambria Math" panose="02040503050406030204" pitchFamily="18" charset="0"/>
                              </a:rPr>
                              <m:t>𝐴</m:t>
                            </m:r>
                          </m:e>
                          <m:sub>
                            <m:r>
                              <a:rPr lang="ar-AE" sz="1600" i="1">
                                <a:solidFill>
                                  <a:schemeClr val="tx2"/>
                                </a:solidFill>
                                <a:latin typeface="Cambria Math" panose="02040503050406030204" pitchFamily="18" charset="0"/>
                              </a:rPr>
                              <m:t>𝑖𝑗</m:t>
                            </m:r>
                          </m:sub>
                        </m:sSub>
                      </m:e>
                    </m:nary>
                  </m:oMath>
                </a14:m>
                <a:r>
                  <a:rPr lang="ar-AE"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Since</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the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Laplacian</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it-IT" sz="1600" i="1">
                        <a:solidFill>
                          <a:schemeClr val="tx2"/>
                        </a:solidFill>
                        <a:latin typeface="Cambria Math" panose="02040503050406030204" pitchFamily="18" charset="0"/>
                      </a:rPr>
                      <m:t>𝐿</m:t>
                    </m:r>
                    <m:r>
                      <a:rPr lang="it-IT" sz="1600" b="0" i="1">
                        <a:solidFill>
                          <a:schemeClr val="tx2"/>
                        </a:solidFill>
                        <a:latin typeface="Cambria Math" panose="02040503050406030204" pitchFamily="18" charset="0"/>
                      </a:rPr>
                      <m:t> </m:t>
                    </m:r>
                  </m:oMath>
                </a14:m>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is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real</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symmetric</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matrix</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it</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can be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diagonalized</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using</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its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Fourier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basis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as</a:t>
                </a:r>
                <a:endPar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buNone/>
                </a:pPr>
                <a:endParaRPr lang="it-IT" sz="1600" i="1" dirty="0">
                  <a:solidFill>
                    <a:schemeClr val="tx2"/>
                  </a:solidFill>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it-IT" sz="1600" i="1">
                          <a:solidFill>
                            <a:schemeClr val="tx2"/>
                          </a:solidFill>
                          <a:latin typeface="Cambria Math" panose="02040503050406030204" pitchFamily="18" charset="0"/>
                        </a:rPr>
                        <m:t>𝐿</m:t>
                      </m:r>
                      <m:r>
                        <a:rPr lang="it-IT" sz="1600" i="0">
                          <a:solidFill>
                            <a:schemeClr val="tx2"/>
                          </a:solidFill>
                          <a:latin typeface="Cambria Math" panose="02040503050406030204" pitchFamily="18" charset="0"/>
                        </a:rPr>
                        <m:t>=</m:t>
                      </m:r>
                      <m:r>
                        <a:rPr lang="it-IT" sz="1600" i="1">
                          <a:solidFill>
                            <a:schemeClr val="tx2"/>
                          </a:solidFill>
                          <a:latin typeface="Cambria Math" panose="02040503050406030204" pitchFamily="18" charset="0"/>
                        </a:rPr>
                        <m:t>𝑈</m:t>
                      </m:r>
                      <m:r>
                        <m:rPr>
                          <m:sty m:val="p"/>
                        </m:rPr>
                        <a:rPr lang="el-GR" sz="1600" i="0">
                          <a:solidFill>
                            <a:schemeClr val="tx2"/>
                          </a:solidFill>
                          <a:latin typeface="Cambria Math" panose="02040503050406030204" pitchFamily="18" charset="0"/>
                        </a:rPr>
                        <m:t>Λ</m:t>
                      </m:r>
                      <m:sSup>
                        <m:sSupPr>
                          <m:ctrlPr>
                            <a:rPr lang="ar-AE" sz="1600" i="1">
                              <a:solidFill>
                                <a:schemeClr val="tx2"/>
                              </a:solidFill>
                              <a:latin typeface="Cambria Math" panose="02040503050406030204" pitchFamily="18" charset="0"/>
                            </a:rPr>
                          </m:ctrlPr>
                        </m:sSupPr>
                        <m:e>
                          <m:r>
                            <a:rPr lang="ar-AE" sz="1600" i="1">
                              <a:solidFill>
                                <a:schemeClr val="tx2"/>
                              </a:solidFill>
                              <a:latin typeface="Cambria Math" panose="02040503050406030204" pitchFamily="18" charset="0"/>
                            </a:rPr>
                            <m:t>𝑈</m:t>
                          </m:r>
                        </m:e>
                        <m:sup>
                          <m:r>
                            <a:rPr lang="ar-AE" sz="1600" i="1">
                              <a:solidFill>
                                <a:schemeClr val="tx2"/>
                              </a:solidFill>
                              <a:latin typeface="Cambria Math" panose="02040503050406030204" pitchFamily="18" charset="0"/>
                            </a:rPr>
                            <m:t>𝑇</m:t>
                          </m:r>
                        </m:sup>
                      </m:sSup>
                      <m:r>
                        <a:rPr lang="ar-AE" sz="1600" i="0">
                          <a:solidFill>
                            <a:schemeClr val="tx2"/>
                          </a:solidFill>
                          <a:latin typeface="Cambria Math" panose="02040503050406030204" pitchFamily="18" charset="0"/>
                        </a:rPr>
                        <m:t>,</m:t>
                      </m:r>
                    </m:oMath>
                  </m:oMathPara>
                </a14:m>
                <a:endParaRPr lang="ar-AE" sz="16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buNone/>
                </a:pP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where</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the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columns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of </a:t>
                </a:r>
                <a14:m>
                  <m:oMath xmlns:m="http://schemas.openxmlformats.org/officeDocument/2006/math">
                    <m:r>
                      <a:rPr lang="it-IT" sz="1600" i="1">
                        <a:solidFill>
                          <a:schemeClr val="tx2"/>
                        </a:solidFill>
                        <a:latin typeface="Cambria Math" panose="02040503050406030204" pitchFamily="18" charset="0"/>
                      </a:rPr>
                      <m:t>𝑈</m:t>
                    </m:r>
                  </m:oMath>
                </a14:m>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are the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orthogonal</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eigenvectors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of </a:t>
                </a:r>
                <a14:m>
                  <m:oMath xmlns:m="http://schemas.openxmlformats.org/officeDocument/2006/math">
                    <m:r>
                      <a:rPr lang="it-IT" sz="1600" i="1">
                        <a:solidFill>
                          <a:schemeClr val="tx2"/>
                        </a:solidFill>
                        <a:latin typeface="Cambria Math" panose="02040503050406030204" pitchFamily="18" charset="0"/>
                      </a:rPr>
                      <m:t>𝐿</m:t>
                    </m:r>
                  </m:oMath>
                </a14:m>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r>
                      <m:rPr>
                        <m:sty m:val="p"/>
                      </m:rPr>
                      <a:rPr lang="el-GR" sz="1600">
                        <a:solidFill>
                          <a:schemeClr val="tx2"/>
                        </a:solidFill>
                        <a:latin typeface="Cambria Math" panose="02040503050406030204" pitchFamily="18" charset="0"/>
                      </a:rPr>
                      <m:t>Λ</m:t>
                    </m:r>
                    <m:r>
                      <a:rPr lang="it-IT" sz="1600" b="0" i="0">
                        <a:solidFill>
                          <a:schemeClr val="tx2"/>
                        </a:solidFill>
                        <a:latin typeface="Cambria Math" panose="02040503050406030204" pitchFamily="18" charset="0"/>
                      </a:rPr>
                      <m:t> </m:t>
                    </m:r>
                  </m:oMath>
                </a14:m>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is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diagonal</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matrix</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containing</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the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corresponding</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non-negative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eigenvalues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This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decomposition</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allows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the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definition</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of the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graph</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Fourier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transform</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for mesh vertex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coordinates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it-IT" sz="1600" i="1">
                        <a:solidFill>
                          <a:schemeClr val="tx2"/>
                        </a:solidFill>
                        <a:latin typeface="Cambria Math" panose="02040503050406030204" pitchFamily="18" charset="0"/>
                      </a:rPr>
                      <m:t>𝑥</m:t>
                    </m:r>
                    <m:r>
                      <a:rPr lang="it-IT" sz="1600" i="0">
                        <a:solidFill>
                          <a:schemeClr val="tx2"/>
                        </a:solidFill>
                        <a:latin typeface="Cambria Math" panose="02040503050406030204" pitchFamily="18" charset="0"/>
                      </a:rPr>
                      <m:t>∈</m:t>
                    </m:r>
                    <m:sSup>
                      <m:sSupPr>
                        <m:ctrlPr>
                          <a:rPr lang="ar-AE" sz="1600" i="1">
                            <a:solidFill>
                              <a:schemeClr val="tx2"/>
                            </a:solidFill>
                            <a:latin typeface="Cambria Math" panose="02040503050406030204" pitchFamily="18" charset="0"/>
                          </a:rPr>
                        </m:ctrlPr>
                      </m:sSupPr>
                      <m:e>
                        <m:r>
                          <a:rPr lang="ar-AE" sz="1600" i="0">
                            <a:solidFill>
                              <a:schemeClr val="tx2"/>
                            </a:solidFill>
                            <a:latin typeface="Cambria Math" panose="02040503050406030204" pitchFamily="18" charset="0"/>
                          </a:rPr>
                          <m:t>ℝ</m:t>
                        </m:r>
                      </m:e>
                      <m:sup>
                        <m:r>
                          <a:rPr lang="ar-AE" sz="1600" i="1">
                            <a:solidFill>
                              <a:schemeClr val="tx2"/>
                            </a:solidFill>
                            <a:latin typeface="Cambria Math" panose="02040503050406030204" pitchFamily="18" charset="0"/>
                          </a:rPr>
                          <m:t>𝑛</m:t>
                        </m:r>
                        <m:r>
                          <a:rPr lang="ar-AE" sz="1600" i="0">
                            <a:solidFill>
                              <a:schemeClr val="tx2"/>
                            </a:solidFill>
                            <a:latin typeface="Cambria Math" panose="02040503050406030204" pitchFamily="18" charset="0"/>
                          </a:rPr>
                          <m:t>×</m:t>
                        </m:r>
                        <m:r>
                          <a:rPr lang="ar-AE" sz="1600" i="0">
                            <a:solidFill>
                              <a:schemeClr val="tx2"/>
                            </a:solidFill>
                            <a:latin typeface="Cambria Math" panose="02040503050406030204" pitchFamily="18" charset="0"/>
                          </a:rPr>
                          <m:t>3</m:t>
                        </m:r>
                      </m:sup>
                    </m:sSup>
                  </m:oMath>
                </a14:m>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as</a:t>
                </a:r>
                <a:endPar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buNone/>
                </a:pPr>
                <a14:m>
                  <m:oMathPara xmlns:m="http://schemas.openxmlformats.org/officeDocument/2006/math">
                    <m:oMathParaPr>
                      <m:jc m:val="centerGroup"/>
                    </m:oMathParaPr>
                    <m:oMath xmlns:m="http://schemas.openxmlformats.org/officeDocument/2006/math">
                      <m:sSub>
                        <m:sSubPr>
                          <m:ctrlPr>
                            <a:rPr lang="ar-AE" sz="1600" i="1">
                              <a:solidFill>
                                <a:schemeClr val="tx2"/>
                              </a:solidFill>
                              <a:latin typeface="Cambria Math" panose="02040503050406030204" pitchFamily="18" charset="0"/>
                            </a:rPr>
                          </m:ctrlPr>
                        </m:sSubPr>
                        <m:e>
                          <m:r>
                            <a:rPr lang="ar-AE" sz="1600" i="1">
                              <a:solidFill>
                                <a:schemeClr val="tx2"/>
                              </a:solidFill>
                              <a:latin typeface="Cambria Math" panose="02040503050406030204" pitchFamily="18" charset="0"/>
                            </a:rPr>
                            <m:t>𝑥</m:t>
                          </m:r>
                        </m:e>
                        <m:sub>
                          <m:r>
                            <a:rPr lang="ar-AE" sz="1600" i="1">
                              <a:solidFill>
                                <a:schemeClr val="tx2"/>
                              </a:solidFill>
                              <a:latin typeface="Cambria Math" panose="02040503050406030204" pitchFamily="18" charset="0"/>
                            </a:rPr>
                            <m:t>𝜔</m:t>
                          </m:r>
                        </m:sub>
                      </m:sSub>
                      <m:r>
                        <a:rPr lang="ar-AE" sz="1600" i="0">
                          <a:solidFill>
                            <a:schemeClr val="tx2"/>
                          </a:solidFill>
                          <a:latin typeface="Cambria Math" panose="02040503050406030204" pitchFamily="18" charset="0"/>
                        </a:rPr>
                        <m:t>=</m:t>
                      </m:r>
                      <m:sSup>
                        <m:sSupPr>
                          <m:ctrlPr>
                            <a:rPr lang="ar-AE" sz="1600" i="1">
                              <a:solidFill>
                                <a:schemeClr val="tx2"/>
                              </a:solidFill>
                              <a:latin typeface="Cambria Math" panose="02040503050406030204" pitchFamily="18" charset="0"/>
                            </a:rPr>
                          </m:ctrlPr>
                        </m:sSupPr>
                        <m:e>
                          <m:r>
                            <a:rPr lang="ar-AE" sz="1600" i="1">
                              <a:solidFill>
                                <a:schemeClr val="tx2"/>
                              </a:solidFill>
                              <a:latin typeface="Cambria Math" panose="02040503050406030204" pitchFamily="18" charset="0"/>
                            </a:rPr>
                            <m:t>𝑈</m:t>
                          </m:r>
                        </m:e>
                        <m:sup>
                          <m:r>
                            <a:rPr lang="ar-AE" sz="1600" i="1">
                              <a:solidFill>
                                <a:schemeClr val="tx2"/>
                              </a:solidFill>
                              <a:latin typeface="Cambria Math" panose="02040503050406030204" pitchFamily="18" charset="0"/>
                            </a:rPr>
                            <m:t>𝑇</m:t>
                          </m:r>
                        </m:sup>
                      </m:sSup>
                      <m:r>
                        <a:rPr lang="ar-AE" sz="1600" i="1">
                          <a:solidFill>
                            <a:schemeClr val="tx2"/>
                          </a:solidFill>
                          <a:latin typeface="Cambria Math" panose="02040503050406030204" pitchFamily="18" charset="0"/>
                        </a:rPr>
                        <m:t>𝑥</m:t>
                      </m:r>
                      <m:r>
                        <a:rPr lang="ar-AE" sz="1600" i="0">
                          <a:solidFill>
                            <a:schemeClr val="tx2"/>
                          </a:solidFill>
                          <a:latin typeface="Cambria Math" panose="02040503050406030204" pitchFamily="18" charset="0"/>
                        </a:rPr>
                        <m:t>,</m:t>
                      </m:r>
                    </m:oMath>
                  </m:oMathPara>
                </a14:m>
                <a:endParaRPr lang="ar-AE" sz="16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buNone/>
                </a:pP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with the inverse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transform</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given</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by</a:t>
                </a:r>
              </a:p>
              <a:p>
                <a:pPr>
                  <a:buNone/>
                </a:pPr>
                <a14:m>
                  <m:oMathPara xmlns:m="http://schemas.openxmlformats.org/officeDocument/2006/math">
                    <m:oMathParaPr>
                      <m:jc m:val="centerGroup"/>
                    </m:oMathParaPr>
                    <m:oMath xmlns:m="http://schemas.openxmlformats.org/officeDocument/2006/math">
                      <m:r>
                        <a:rPr lang="it-IT" sz="1600" i="1">
                          <a:solidFill>
                            <a:schemeClr val="tx2"/>
                          </a:solidFill>
                          <a:latin typeface="Cambria Math" panose="02040503050406030204" pitchFamily="18" charset="0"/>
                        </a:rPr>
                        <m:t>𝑥</m:t>
                      </m:r>
                      <m:r>
                        <a:rPr lang="it-IT" sz="1600" i="0">
                          <a:solidFill>
                            <a:schemeClr val="tx2"/>
                          </a:solidFill>
                          <a:latin typeface="Cambria Math" panose="02040503050406030204" pitchFamily="18" charset="0"/>
                        </a:rPr>
                        <m:t>=</m:t>
                      </m:r>
                      <m:r>
                        <a:rPr lang="it-IT" sz="1600" i="1">
                          <a:solidFill>
                            <a:schemeClr val="tx2"/>
                          </a:solidFill>
                          <a:latin typeface="Cambria Math" panose="02040503050406030204" pitchFamily="18" charset="0"/>
                        </a:rPr>
                        <m:t>𝑈</m:t>
                      </m:r>
                      <m:sSub>
                        <m:sSubPr>
                          <m:ctrlPr>
                            <a:rPr lang="ar-AE" sz="1600" i="1">
                              <a:solidFill>
                                <a:schemeClr val="tx2"/>
                              </a:solidFill>
                              <a:latin typeface="Cambria Math" panose="02040503050406030204" pitchFamily="18" charset="0"/>
                            </a:rPr>
                          </m:ctrlPr>
                        </m:sSubPr>
                        <m:e>
                          <m:r>
                            <a:rPr lang="ar-AE" sz="1600" i="1">
                              <a:solidFill>
                                <a:schemeClr val="tx2"/>
                              </a:solidFill>
                              <a:latin typeface="Cambria Math" panose="02040503050406030204" pitchFamily="18" charset="0"/>
                            </a:rPr>
                            <m:t>𝑥</m:t>
                          </m:r>
                        </m:e>
                        <m:sub>
                          <m:r>
                            <a:rPr lang="ar-AE" sz="1600" i="1">
                              <a:solidFill>
                                <a:schemeClr val="tx2"/>
                              </a:solidFill>
                              <a:latin typeface="Cambria Math" panose="02040503050406030204" pitchFamily="18" charset="0"/>
                            </a:rPr>
                            <m:t>𝜔</m:t>
                          </m:r>
                        </m:sub>
                      </m:sSub>
                      <m:r>
                        <a:rPr lang="ar-AE" sz="1600" i="0">
                          <a:solidFill>
                            <a:schemeClr val="tx2"/>
                          </a:solidFill>
                          <a:latin typeface="Cambria Math" panose="02040503050406030204" pitchFamily="18" charset="0"/>
                        </a:rPr>
                        <m:t>.</m:t>
                      </m:r>
                    </m:oMath>
                  </m:oMathPara>
                </a14:m>
                <a:endParaRPr lang="ar-AE" sz="16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buNone/>
                </a:pP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This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spectral</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formulation</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enables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the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analysis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and processing of 3D meshes in the frequency domain and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forms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the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basis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for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defining</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convolution</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operations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directly</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 on mesh </a:t>
                </a:r>
                <a:r>
                  <a:rPr lang="it-IT" sz="1600" dirty="0" err="1">
                    <a:solidFill>
                      <a:schemeClr val="tx2"/>
                    </a:solidFill>
                    <a:latin typeface="Calibri" panose="020F0502020204030204" pitchFamily="34" charset="0"/>
                    <a:ea typeface="Calibri" panose="020F0502020204030204" pitchFamily="34" charset="0"/>
                    <a:cs typeface="Calibri" panose="020F0502020204030204" pitchFamily="34" charset="0"/>
                  </a:rPr>
                  <a:t>surfaces</a:t>
                </a:r>
                <a:r>
                  <a:rPr lang="it-IT" sz="1600" dirty="0">
                    <a:solidFill>
                      <a:schemeClr val="tx2"/>
                    </a:solidFill>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it-IT" sz="1500" dirty="0">
                  <a:solidFill>
                    <a:schemeClr val="tx2"/>
                  </a:solidFill>
                </a:endParaRPr>
              </a:p>
            </p:txBody>
          </p:sp>
        </mc:Choice>
        <mc:Fallback xmlns="">
          <p:sp>
            <p:nvSpPr>
              <p:cNvPr id="3" name="Segnaposto contenuto 2">
                <a:extLst>
                  <a:ext uri="{FF2B5EF4-FFF2-40B4-BE49-F238E27FC236}">
                    <a16:creationId xmlns:a16="http://schemas.microsoft.com/office/drawing/2014/main" id="{CA664163-C311-E6ED-CD82-84BFE40C04D3}"/>
                  </a:ext>
                </a:extLst>
              </p:cNvPr>
              <p:cNvSpPr>
                <a:spLocks noGrp="1" noRot="1" noChangeAspect="1" noMove="1" noResize="1" noEditPoints="1" noAdjustHandles="1" noChangeArrowheads="1" noChangeShapeType="1" noTextEdit="1"/>
              </p:cNvSpPr>
              <p:nvPr>
                <p:ph idx="1"/>
              </p:nvPr>
            </p:nvSpPr>
            <p:spPr>
              <a:xfrm>
                <a:off x="6090574" y="301451"/>
                <a:ext cx="5306084" cy="6181624"/>
              </a:xfrm>
              <a:blipFill>
                <a:blip r:embed="rId2"/>
                <a:stretch>
                  <a:fillRect l="-4478"/>
                </a:stretch>
              </a:blipFill>
              <a:ln>
                <a:noFill/>
              </a:ln>
            </p:spPr>
            <p:txBody>
              <a:bodyPr/>
              <a:lstStyle/>
              <a:p>
                <a:r>
                  <a:rPr lang="it-IT">
                    <a:noFill/>
                  </a:rPr>
                  <a:t> </a:t>
                </a:r>
              </a:p>
            </p:txBody>
          </p:sp>
        </mc:Fallback>
      </mc:AlternateContent>
      <p:sp>
        <p:nvSpPr>
          <p:cNvPr id="4" name="Segnaposto numero diapositiva 3">
            <a:extLst>
              <a:ext uri="{FF2B5EF4-FFF2-40B4-BE49-F238E27FC236}">
                <a16:creationId xmlns:a16="http://schemas.microsoft.com/office/drawing/2014/main" id="{0307C6C1-69D2-92CE-DCF4-9EB78B5CF40A}"/>
              </a:ext>
            </a:extLst>
          </p:cNvPr>
          <p:cNvSpPr>
            <a:spLocks noGrp="1"/>
          </p:cNvSpPr>
          <p:nvPr>
            <p:ph type="sldNum" sz="quarter" idx="12"/>
          </p:nvPr>
        </p:nvSpPr>
        <p:spPr/>
        <p:txBody>
          <a:bodyPr/>
          <a:lstStyle/>
          <a:p>
            <a:fld id="{339F4DBC-6470-484D-8782-1C30620653EE}" type="slidenum">
              <a:rPr lang="it-IT" smtClean="0"/>
              <a:t>6</a:t>
            </a:fld>
            <a:endParaRPr lang="it-IT"/>
          </a:p>
        </p:txBody>
      </p:sp>
    </p:spTree>
    <p:extLst>
      <p:ext uri="{BB962C8B-B14F-4D97-AF65-F5344CB8AC3E}">
        <p14:creationId xmlns:p14="http://schemas.microsoft.com/office/powerpoint/2010/main" val="1589882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05C00A-5580-1A50-EC50-FC5CDD331A42}"/>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D921E60-B79A-8B7B-50E9-F86EB4877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8127453-D888-2710-9C75-8584C94C8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7" name="Group 46">
            <a:extLst>
              <a:ext uri="{FF2B5EF4-FFF2-40B4-BE49-F238E27FC236}">
                <a16:creationId xmlns:a16="http://schemas.microsoft.com/office/drawing/2014/main" id="{2707EA86-3386-D22C-2A27-C33A3D13B5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48" name="Freeform: Shape 47">
              <a:extLst>
                <a:ext uri="{FF2B5EF4-FFF2-40B4-BE49-F238E27FC236}">
                  <a16:creationId xmlns:a16="http://schemas.microsoft.com/office/drawing/2014/main" id="{D0365470-B3EC-4BE5-8707-6CBA4143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D43DC6AA-3038-04FD-4DBD-D19B62DFA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84FF8D97-A84B-DCE4-4DCF-902E99BF2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F85AE822-982B-91A1-D269-2BC058031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98697921-59BB-B4E0-ED29-AF2601D86C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6BD610B6-7FE2-990D-1616-4CDFFA3F1792}"/>
              </a:ext>
            </a:extLst>
          </p:cNvPr>
          <p:cNvSpPr>
            <a:spLocks noGrp="1"/>
          </p:cNvSpPr>
          <p:nvPr>
            <p:ph type="title"/>
          </p:nvPr>
        </p:nvSpPr>
        <p:spPr>
          <a:xfrm>
            <a:off x="980736" y="1778337"/>
            <a:ext cx="3669161" cy="2760098"/>
          </a:xfrm>
        </p:spPr>
        <p:txBody>
          <a:bodyPr>
            <a:normAutofit/>
          </a:bodyPr>
          <a:lstStyle/>
          <a:p>
            <a:r>
              <a:rPr kumimoji="0" lang="it-IT"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Fast </a:t>
            </a:r>
            <a:r>
              <a:rPr kumimoji="0" lang="it-IT"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spectral</a:t>
            </a:r>
            <a:r>
              <a:rPr kumimoji="0" lang="it-IT"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convolutions</a:t>
            </a:r>
            <a:endParaRPr lang="it-IT" sz="4000" dirty="0">
              <a:solidFill>
                <a:schemeClr val="tx2"/>
              </a:solidFill>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56A98264-80E5-15BD-3C01-9A55F41F0575}"/>
                  </a:ext>
                </a:extLst>
              </p:cNvPr>
              <p:cNvSpPr>
                <a:spLocks noGrp="1"/>
              </p:cNvSpPr>
              <p:nvPr>
                <p:ph idx="1"/>
              </p:nvPr>
            </p:nvSpPr>
            <p:spPr>
              <a:xfrm>
                <a:off x="6090574" y="301451"/>
                <a:ext cx="5306084" cy="6181624"/>
              </a:xfrm>
              <a:noFill/>
              <a:ln>
                <a:noFill/>
              </a:ln>
            </p:spPr>
            <p:txBody>
              <a:bodyPr anchor="t">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Convolution on a mesh can be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defined</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in the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spectral</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domain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Hadamard</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product,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it-IT"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it-IT"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it-IT"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𝑈</m:t>
                      </m:r>
                      <m:r>
                        <a:rPr kumimoji="0" lang="it-IT"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sSup>
                            <m:sSup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p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𝑈</m:t>
                              </m:r>
                            </m:e>
                            <m:sup>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𝑇</m:t>
                              </m:r>
                            </m:sup>
                          </m:sSup>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𝑥</m:t>
                          </m:r>
                        </m:e>
                      </m:d>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d>
                        <m:d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sSup>
                            <m:sSup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p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𝑈</m:t>
                              </m:r>
                            </m:e>
                            <m:sup>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𝑇</m:t>
                              </m:r>
                            </m:sup>
                          </m:sSup>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𝑦</m:t>
                          </m:r>
                        </m:e>
                      </m:d>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oMath>
                  </m:oMathPara>
                </a14:m>
                <a:endParaRPr kumimoji="0" lang="ar-AE"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where</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kumimoji="0" lang="it-IT"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𝑈</m:t>
                    </m:r>
                  </m:oMath>
                </a14:m>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Fourier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basis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of the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graph</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Laplacian</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However</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formulation</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computationally</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expensive</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for large meshes,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since</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kumimoji="0" lang="it-IT"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𝑈</m:t>
                    </m:r>
                  </m:oMath>
                </a14:m>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dense. To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address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issue</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authors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adopt</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 fast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spectral</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filtering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approach</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based</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on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Chebyshev</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polynomial</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approximations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convolution</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kernel </a:t>
                </a:r>
                <a14:m>
                  <m:oMath xmlns:m="http://schemas.openxmlformats.org/officeDocument/2006/math">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𝑔</m:t>
                        </m:r>
                      </m:e>
                      <m:sub>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𝜃</m:t>
                        </m:r>
                      </m:sub>
                    </m:sSub>
                  </m:oMath>
                </a14:m>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parameterized</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truncated</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Chebyshev</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polynomial</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of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order</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kumimoji="0" lang="it-IT"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oMath>
                </a14:m>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defined</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as</a:t>
                </a:r>
                <a:endPar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indent="0">
                  <a:buNone/>
                </a:pPr>
                <a:r>
                  <a:rPr lang="it-IT" sz="1600" u="sng" dirty="0">
                    <a:solidFill>
                      <a:schemeClr val="tx2"/>
                    </a:solidFill>
                  </a:rPr>
                  <a:t>      </a:t>
                </a:r>
              </a:p>
              <a:p>
                <a:pPr marL="0" indent="0">
                  <a:buNone/>
                </a:pPr>
                <a:endParaRPr lang="it-IT" sz="1600" u="sng" dirty="0">
                  <a:solidFill>
                    <a:schemeClr val="tx2"/>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where </a:t>
                </a:r>
                <a14:m>
                  <m:oMath xmlns:m="http://schemas.openxmlformats.org/officeDocument/2006/math">
                    <m:acc>
                      <m:accPr>
                        <m:chr m:val="̃"/>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acc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𝐿</m:t>
                        </m:r>
                      </m:e>
                    </m:acc>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f>
                      <m:f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fPr>
                      <m:num>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2</m:t>
                        </m:r>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𝐿</m:t>
                        </m:r>
                      </m:num>
                      <m:den>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𝜆</m:t>
                            </m:r>
                          </m:e>
                          <m:sub>
                            <m:r>
                              <m:rPr>
                                <m:sty m:val="p"/>
                              </m:rPr>
                              <a:rPr kumimoji="0" lang="it-IT"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max</m:t>
                            </m:r>
                          </m:sub>
                        </m:sSub>
                      </m:den>
                    </m:f>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𝐼</m:t>
                        </m:r>
                      </m:e>
                      <m:sub>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𝑛</m:t>
                        </m:r>
                      </m:sub>
                    </m:sSub>
                  </m:oMath>
                </a14:m>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scaled</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Laplacian</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kumimoji="0" lang="it-IT"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r>
                      <a:rPr kumimoji="0" lang="it-IT"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pPr>
                      <m:e>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ℝ</m:t>
                        </m:r>
                      </m:e>
                      <m:sup>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𝐾</m:t>
                        </m:r>
                      </m:sup>
                    </m:sSup>
                  </m:oMath>
                </a14:m>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vector</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of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learnable</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Chebyshev</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coefficients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𝑇</m:t>
                        </m:r>
                      </m:e>
                      <m:sub>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𝑘</m:t>
                        </m:r>
                      </m:sub>
                    </m:sSub>
                  </m:oMath>
                </a14:m>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denotes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Chebyshev</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polynomials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computed</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recursively</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𝑇</m:t>
                        </m:r>
                      </m:e>
                      <m:sub>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𝑘</m:t>
                        </m:r>
                      </m:sub>
                    </m:sSub>
                    <m:d>
                      <m:d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𝑥</m:t>
                        </m:r>
                      </m:e>
                    </m:d>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2</m:t>
                    </m:r>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𝑥</m:t>
                    </m:r>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𝑇</m:t>
                        </m:r>
                      </m:e>
                      <m:sub>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𝑘</m:t>
                        </m:r>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1</m:t>
                        </m:r>
                      </m:sub>
                    </m:sSub>
                    <m:d>
                      <m:d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𝑥</m:t>
                        </m:r>
                      </m:e>
                    </m:d>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𝑇</m:t>
                        </m:r>
                      </m:e>
                      <m:sub>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𝑘</m:t>
                        </m:r>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2</m:t>
                        </m:r>
                      </m:sub>
                    </m:sSub>
                    <m:d>
                      <m:d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𝑥</m:t>
                        </m:r>
                      </m:e>
                    </m:d>
                  </m:oMath>
                </a14:m>
                <a:r>
                  <a:rPr kumimoji="0" lang="ar-AE"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with </a:t>
                </a:r>
                <a14:m>
                  <m:oMath xmlns:m="http://schemas.openxmlformats.org/officeDocument/2006/math">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𝑇</m:t>
                        </m:r>
                      </m:e>
                      <m:sub>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0</m:t>
                        </m:r>
                      </m:sub>
                    </m:sSub>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1</m:t>
                    </m:r>
                  </m:oMath>
                </a14:m>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and </a:t>
                </a:r>
                <a14:m>
                  <m:oMath xmlns:m="http://schemas.openxmlformats.org/officeDocument/2006/math">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𝑇</m:t>
                        </m:r>
                      </m:e>
                      <m:sub>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1</m:t>
                        </m:r>
                      </m:sub>
                    </m:sSub>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𝑥</m:t>
                    </m:r>
                  </m:oMath>
                </a14:m>
                <a:r>
                  <a:rPr kumimoji="0" lang="ar-AE"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Using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formulation</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spectral</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convolution</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for multi-</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channel</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mesh features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defined</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where</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kumimoji="0" lang="it-IT"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it-IT"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pPr>
                      <m:e>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ℝ</m:t>
                        </m:r>
                      </m:e>
                      <m:sup>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𝑛</m:t>
                        </m:r>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𝐹</m:t>
                            </m:r>
                          </m:e>
                          <m:sub>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𝑖𝑛</m:t>
                            </m:r>
                          </m:sub>
                        </m:sSub>
                      </m:sup>
                    </m:sSup>
                  </m:oMath>
                </a14:m>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represents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the input features,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r>
                      <a:rPr kumimoji="0" lang="it-IT"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pPr>
                      <m:e>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ℝ</m:t>
                        </m:r>
                      </m:e>
                      <m:sup>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𝑛</m:t>
                        </m:r>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𝐹</m:t>
                            </m:r>
                          </m:e>
                          <m:sub>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𝑜𝑢𝑡</m:t>
                            </m:r>
                          </m:sub>
                        </m:sSub>
                      </m:sup>
                    </m:sSup>
                  </m:oMath>
                </a14:m>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 output features, and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each</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convolutional</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layer</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learns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𝐹</m:t>
                        </m:r>
                      </m:e>
                      <m:sub>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𝑖𝑛</m:t>
                        </m:r>
                      </m:sub>
                    </m:sSub>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𝐹</m:t>
                        </m:r>
                      </m:e>
                      <m:sub>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𝑜𝑢𝑡</m:t>
                        </m:r>
                      </m:sub>
                    </m:sSub>
                  </m:oMath>
                </a14:m>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sets of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Chebyshev</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coefficients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For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facial</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meshes, the input features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correspond</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to the 3D vertex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coordinates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i.e., </a:t>
                </a:r>
                <a14:m>
                  <m:oMath xmlns:m="http://schemas.openxmlformats.org/officeDocument/2006/math">
                    <m:sSub>
                      <m:sSubPr>
                        <m:ctrlP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𝐹</m:t>
                        </m:r>
                      </m:e>
                      <m:sub>
                        <m:r>
                          <a:rPr kumimoji="0" lang="ar-AE" sz="1600" b="0" i="1" u="none" strike="noStrike" kern="1200" cap="none" spc="0" normalizeH="0" baseline="0" noProof="0">
                            <a:ln>
                              <a:noFill/>
                            </a:ln>
                            <a:solidFill>
                              <a:prstClr val="black"/>
                            </a:solidFill>
                            <a:effectLst/>
                            <a:uLnTx/>
                            <a:uFillTx/>
                            <a:latin typeface="Cambria Math" panose="02040503050406030204" pitchFamily="18" charset="0"/>
                            <a:ea typeface="+mn-ea"/>
                          </a:rPr>
                          <m:t>𝑖𝑛</m:t>
                        </m:r>
                      </m:sub>
                    </m:sSub>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ar-AE" sz="1600" b="0" i="0" u="none" strike="noStrike" kern="1200" cap="none" spc="0" normalizeH="0" baseline="0" noProof="0">
                        <a:ln>
                          <a:noFill/>
                        </a:ln>
                        <a:solidFill>
                          <a:prstClr val="black"/>
                        </a:solidFill>
                        <a:effectLst/>
                        <a:uLnTx/>
                        <a:uFillTx/>
                        <a:latin typeface="Cambria Math" panose="02040503050406030204" pitchFamily="18" charset="0"/>
                        <a:ea typeface="+mn-ea"/>
                      </a:rPr>
                      <m:t>3</m:t>
                    </m:r>
                  </m:oMath>
                </a14:m>
                <a:r>
                  <a:rPr kumimoji="0" lang="ar-AE"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This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formulation</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enables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efficient</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localized</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and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scalable</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convolution</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operations</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directly</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on high-</a:t>
                </a:r>
                <a:r>
                  <a:rPr kumimoji="0" lang="it-IT"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resolution</a:t>
                </a:r>
                <a:r>
                  <a:rPr kumimoji="0" lang="it-IT"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3D meshes.</a:t>
                </a:r>
              </a:p>
              <a:p>
                <a:pPr marL="0" indent="0">
                  <a:buNone/>
                </a:pPr>
                <a:endParaRPr lang="it-IT" sz="1500" u="sng" dirty="0">
                  <a:solidFill>
                    <a:schemeClr val="tx2"/>
                  </a:solidFill>
                </a:endParaRPr>
              </a:p>
            </p:txBody>
          </p:sp>
        </mc:Choice>
        <mc:Fallback xmlns="">
          <p:sp>
            <p:nvSpPr>
              <p:cNvPr id="3" name="Segnaposto contenuto 2">
                <a:extLst>
                  <a:ext uri="{FF2B5EF4-FFF2-40B4-BE49-F238E27FC236}">
                    <a16:creationId xmlns:a16="http://schemas.microsoft.com/office/drawing/2014/main" id="{56A98264-80E5-15BD-3C01-9A55F41F0575}"/>
                  </a:ext>
                </a:extLst>
              </p:cNvPr>
              <p:cNvSpPr>
                <a:spLocks noGrp="1" noRot="1" noChangeAspect="1" noMove="1" noResize="1" noEditPoints="1" noAdjustHandles="1" noChangeArrowheads="1" noChangeShapeType="1" noTextEdit="1"/>
              </p:cNvSpPr>
              <p:nvPr>
                <p:ph idx="1"/>
              </p:nvPr>
            </p:nvSpPr>
            <p:spPr>
              <a:xfrm>
                <a:off x="6090574" y="301451"/>
                <a:ext cx="5306084" cy="6181624"/>
              </a:xfrm>
              <a:blipFill>
                <a:blip r:embed="rId2"/>
                <a:stretch>
                  <a:fillRect l="-574" t="-986" r="-230"/>
                </a:stretch>
              </a:blipFill>
              <a:ln>
                <a:noFill/>
              </a:ln>
            </p:spPr>
            <p:txBody>
              <a:bodyPr/>
              <a:lstStyle/>
              <a:p>
                <a:r>
                  <a:rPr lang="it-IT">
                    <a:noFill/>
                  </a:rPr>
                  <a:t> </a:t>
                </a:r>
              </a:p>
            </p:txBody>
          </p:sp>
        </mc:Fallback>
      </mc:AlternateContent>
      <p:pic>
        <p:nvPicPr>
          <p:cNvPr id="4" name="Immagine 3">
            <a:extLst>
              <a:ext uri="{FF2B5EF4-FFF2-40B4-BE49-F238E27FC236}">
                <a16:creationId xmlns:a16="http://schemas.microsoft.com/office/drawing/2014/main" id="{CEF1C0B7-AFE0-D403-B68A-44955301130D}"/>
              </a:ext>
            </a:extLst>
          </p:cNvPr>
          <p:cNvPicPr>
            <a:picLocks noChangeAspect="1"/>
          </p:cNvPicPr>
          <p:nvPr/>
        </p:nvPicPr>
        <p:blipFill>
          <a:blip r:embed="rId3"/>
          <a:stretch>
            <a:fillRect/>
          </a:stretch>
        </p:blipFill>
        <p:spPr>
          <a:xfrm>
            <a:off x="9781083" y="4303583"/>
            <a:ext cx="1663058" cy="616168"/>
          </a:xfrm>
          <a:prstGeom prst="rect">
            <a:avLst/>
          </a:prstGeom>
        </p:spPr>
      </p:pic>
      <p:pic>
        <p:nvPicPr>
          <p:cNvPr id="6" name="Immagine 5" descr="Immagine che contiene Carattere, bianco, testo, design&#10;&#10;Il contenuto generato dall'IA potrebbe non essere corretto.">
            <a:extLst>
              <a:ext uri="{FF2B5EF4-FFF2-40B4-BE49-F238E27FC236}">
                <a16:creationId xmlns:a16="http://schemas.microsoft.com/office/drawing/2014/main" id="{71607DB9-C826-E556-A889-8BE790ADB587}"/>
              </a:ext>
            </a:extLst>
          </p:cNvPr>
          <p:cNvPicPr>
            <a:picLocks noChangeAspect="1"/>
          </p:cNvPicPr>
          <p:nvPr/>
        </p:nvPicPr>
        <p:blipFill>
          <a:blip r:embed="rId4"/>
          <a:stretch>
            <a:fillRect/>
          </a:stretch>
        </p:blipFill>
        <p:spPr>
          <a:xfrm>
            <a:off x="9358295" y="2390711"/>
            <a:ext cx="1752157" cy="577738"/>
          </a:xfrm>
          <a:prstGeom prst="rect">
            <a:avLst/>
          </a:prstGeom>
        </p:spPr>
      </p:pic>
      <p:sp>
        <p:nvSpPr>
          <p:cNvPr id="5" name="Segnaposto numero diapositiva 4">
            <a:extLst>
              <a:ext uri="{FF2B5EF4-FFF2-40B4-BE49-F238E27FC236}">
                <a16:creationId xmlns:a16="http://schemas.microsoft.com/office/drawing/2014/main" id="{550B47B6-3D9E-8F43-482B-0BDB99DF0037}"/>
              </a:ext>
            </a:extLst>
          </p:cNvPr>
          <p:cNvSpPr>
            <a:spLocks noGrp="1"/>
          </p:cNvSpPr>
          <p:nvPr>
            <p:ph type="sldNum" sz="quarter" idx="12"/>
          </p:nvPr>
        </p:nvSpPr>
        <p:spPr/>
        <p:txBody>
          <a:bodyPr/>
          <a:lstStyle/>
          <a:p>
            <a:fld id="{339F4DBC-6470-484D-8782-1C30620653EE}" type="slidenum">
              <a:rPr lang="it-IT" smtClean="0"/>
              <a:t>7</a:t>
            </a:fld>
            <a:endParaRPr lang="it-IT"/>
          </a:p>
        </p:txBody>
      </p:sp>
    </p:spTree>
    <p:extLst>
      <p:ext uri="{BB962C8B-B14F-4D97-AF65-F5344CB8AC3E}">
        <p14:creationId xmlns:p14="http://schemas.microsoft.com/office/powerpoint/2010/main" val="372034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DA907635-B99A-7F39-825C-5D5B0AB4E315}"/>
              </a:ext>
            </a:extLst>
          </p:cNvPr>
          <p:cNvSpPr>
            <a:spLocks noGrp="1"/>
          </p:cNvSpPr>
          <p:nvPr>
            <p:ph type="title"/>
          </p:nvPr>
        </p:nvSpPr>
        <p:spPr>
          <a:xfrm>
            <a:off x="826396" y="586855"/>
            <a:ext cx="4230100" cy="3387497"/>
          </a:xfrm>
        </p:spPr>
        <p:txBody>
          <a:bodyPr anchor="b">
            <a:normAutofit/>
          </a:bodyPr>
          <a:lstStyle/>
          <a:p>
            <a:pPr algn="r"/>
            <a:r>
              <a:rPr lang="it-IT" sz="4000">
                <a:solidFill>
                  <a:srgbClr val="FFFFFF"/>
                </a:solidFill>
              </a:rPr>
              <a:t>Mesh Sampling</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9C88009-C54D-E047-C158-413F7EBE71C6}"/>
                  </a:ext>
                </a:extLst>
              </p:cNvPr>
              <p:cNvSpPr>
                <a:spLocks noGrp="1"/>
              </p:cNvSpPr>
              <p:nvPr>
                <p:ph idx="1"/>
              </p:nvPr>
            </p:nvSpPr>
            <p:spPr>
              <a:xfrm>
                <a:off x="6503158" y="649480"/>
                <a:ext cx="4862447" cy="5546047"/>
              </a:xfrm>
            </p:spPr>
            <p:txBody>
              <a:bodyPr anchor="ctr">
                <a:normAutofit/>
              </a:bodyPr>
              <a:lstStyle/>
              <a:p>
                <a:pPr>
                  <a:buNone/>
                </a:pPr>
                <a:r>
                  <a:rPr lang="it-IT" sz="1900" b="1" dirty="0">
                    <a:latin typeface="Calibri" panose="020F0502020204030204" pitchFamily="34" charset="0"/>
                    <a:ea typeface="Calibri" panose="020F0502020204030204" pitchFamily="34" charset="0"/>
                    <a:cs typeface="Calibri" panose="020F0502020204030204" pitchFamily="34" charset="0"/>
                  </a:rPr>
                  <a:t>To </a:t>
                </a:r>
                <a:r>
                  <a:rPr lang="it-IT" sz="1900" b="1" dirty="0" err="1">
                    <a:latin typeface="Calibri" panose="020F0502020204030204" pitchFamily="34" charset="0"/>
                    <a:ea typeface="Calibri" panose="020F0502020204030204" pitchFamily="34" charset="0"/>
                    <a:cs typeface="Calibri" panose="020F0502020204030204" pitchFamily="34" charset="0"/>
                  </a:rPr>
                  <a:t>capture</a:t>
                </a:r>
                <a:r>
                  <a:rPr lang="it-IT" sz="1900" b="1" dirty="0">
                    <a:latin typeface="Calibri" panose="020F0502020204030204" pitchFamily="34" charset="0"/>
                    <a:ea typeface="Calibri" panose="020F0502020204030204" pitchFamily="34" charset="0"/>
                    <a:cs typeface="Calibri" panose="020F0502020204030204" pitchFamily="34" charset="0"/>
                  </a:rPr>
                  <a:t> </a:t>
                </a:r>
                <a:r>
                  <a:rPr lang="it-IT" sz="1900" b="1" dirty="0" err="1">
                    <a:latin typeface="Calibri" panose="020F0502020204030204" pitchFamily="34" charset="0"/>
                    <a:ea typeface="Calibri" panose="020F0502020204030204" pitchFamily="34" charset="0"/>
                    <a:cs typeface="Calibri" panose="020F0502020204030204" pitchFamily="34" charset="0"/>
                  </a:rPr>
                  <a:t>facial</a:t>
                </a:r>
                <a:r>
                  <a:rPr lang="it-IT" sz="1900" b="1" dirty="0">
                    <a:latin typeface="Calibri" panose="020F0502020204030204" pitchFamily="34" charset="0"/>
                    <a:ea typeface="Calibri" panose="020F0502020204030204" pitchFamily="34" charset="0"/>
                    <a:cs typeface="Calibri" panose="020F0502020204030204" pitchFamily="34" charset="0"/>
                  </a:rPr>
                  <a:t> </a:t>
                </a:r>
                <a:r>
                  <a:rPr lang="it-IT" sz="1900" b="1" dirty="0" err="1">
                    <a:latin typeface="Calibri" panose="020F0502020204030204" pitchFamily="34" charset="0"/>
                    <a:ea typeface="Calibri" panose="020F0502020204030204" pitchFamily="34" charset="0"/>
                    <a:cs typeface="Calibri" panose="020F0502020204030204" pitchFamily="34" charset="0"/>
                  </a:rPr>
                  <a:t>geometry</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at</a:t>
                </a:r>
                <a:r>
                  <a:rPr lang="it-IT" sz="1900" dirty="0">
                    <a:latin typeface="Calibri" panose="020F0502020204030204" pitchFamily="34" charset="0"/>
                    <a:ea typeface="Calibri" panose="020F0502020204030204" pitchFamily="34" charset="0"/>
                    <a:cs typeface="Calibri" panose="020F0502020204030204" pitchFamily="34" charset="0"/>
                  </a:rPr>
                  <a:t> multiple </a:t>
                </a:r>
                <a:r>
                  <a:rPr lang="it-IT" sz="1900" dirty="0" err="1">
                    <a:latin typeface="Calibri" panose="020F0502020204030204" pitchFamily="34" charset="0"/>
                    <a:ea typeface="Calibri" panose="020F0502020204030204" pitchFamily="34" charset="0"/>
                    <a:cs typeface="Calibri" panose="020F0502020204030204" pitchFamily="34" charset="0"/>
                  </a:rPr>
                  <a:t>scales</a:t>
                </a:r>
                <a:r>
                  <a:rPr lang="it-IT" sz="1900" dirty="0">
                    <a:latin typeface="Calibri" panose="020F0502020204030204" pitchFamily="34" charset="0"/>
                    <a:ea typeface="Calibri" panose="020F0502020204030204" pitchFamily="34" charset="0"/>
                    <a:cs typeface="Calibri" panose="020F0502020204030204" pitchFamily="34" charset="0"/>
                  </a:rPr>
                  <a:t>, the </a:t>
                </a:r>
                <a:r>
                  <a:rPr lang="it-IT" sz="1900" dirty="0" err="1">
                    <a:latin typeface="Calibri" panose="020F0502020204030204" pitchFamily="34" charset="0"/>
                    <a:ea typeface="Calibri" panose="020F0502020204030204" pitchFamily="34" charset="0"/>
                    <a:cs typeface="Calibri" panose="020F0502020204030204" pitchFamily="34" charset="0"/>
                  </a:rPr>
                  <a:t>authors</a:t>
                </a:r>
                <a:r>
                  <a:rPr lang="it-IT" sz="1900" dirty="0">
                    <a:latin typeface="Calibri" panose="020F0502020204030204" pitchFamily="34" charset="0"/>
                    <a:ea typeface="Calibri" panose="020F0502020204030204" pitchFamily="34" charset="0"/>
                    <a:cs typeface="Calibri" panose="020F0502020204030204" pitchFamily="34" charset="0"/>
                  </a:rPr>
                  <a:t> introduce </a:t>
                </a:r>
                <a:r>
                  <a:rPr lang="it-IT" sz="1900" b="1" dirty="0">
                    <a:latin typeface="Calibri" panose="020F0502020204030204" pitchFamily="34" charset="0"/>
                    <a:ea typeface="Calibri" panose="020F0502020204030204" pitchFamily="34" charset="0"/>
                    <a:cs typeface="Calibri" panose="020F0502020204030204" pitchFamily="34" charset="0"/>
                  </a:rPr>
                  <a:t>mesh down-sampling and up-sampling </a:t>
                </a:r>
                <a:r>
                  <a:rPr lang="it-IT" sz="1900" b="1" dirty="0" err="1">
                    <a:latin typeface="Calibri" panose="020F0502020204030204" pitchFamily="34" charset="0"/>
                    <a:ea typeface="Calibri" panose="020F0502020204030204" pitchFamily="34" charset="0"/>
                    <a:cs typeface="Calibri" panose="020F0502020204030204" pitchFamily="34" charset="0"/>
                  </a:rPr>
                  <a:t>operators</a:t>
                </a:r>
                <a:r>
                  <a:rPr lang="it-IT" sz="1900" b="1"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that</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enable</a:t>
                </a:r>
                <a:r>
                  <a:rPr lang="it-IT" sz="1900" dirty="0">
                    <a:latin typeface="Calibri" panose="020F0502020204030204" pitchFamily="34" charset="0"/>
                    <a:ea typeface="Calibri" panose="020F0502020204030204" pitchFamily="34" charset="0"/>
                    <a:cs typeface="Calibri" panose="020F0502020204030204" pitchFamily="34" charset="0"/>
                  </a:rPr>
                  <a:t> a </a:t>
                </a:r>
                <a:r>
                  <a:rPr lang="it-IT" sz="1900" dirty="0" err="1">
                    <a:latin typeface="Calibri" panose="020F0502020204030204" pitchFamily="34" charset="0"/>
                    <a:ea typeface="Calibri" panose="020F0502020204030204" pitchFamily="34" charset="0"/>
                    <a:cs typeface="Calibri" panose="020F0502020204030204" pitchFamily="34" charset="0"/>
                  </a:rPr>
                  <a:t>hierarchical</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representation</a:t>
                </a:r>
                <a:r>
                  <a:rPr lang="it-IT" sz="1900" dirty="0">
                    <a:latin typeface="Calibri" panose="020F0502020204030204" pitchFamily="34" charset="0"/>
                    <a:ea typeface="Calibri" panose="020F0502020204030204" pitchFamily="34" charset="0"/>
                    <a:cs typeface="Calibri" panose="020F0502020204030204" pitchFamily="34" charset="0"/>
                  </a:rPr>
                  <a:t> of the mesh. A mesh </a:t>
                </a:r>
                <a:r>
                  <a:rPr lang="it-IT" sz="1900" dirty="0" err="1">
                    <a:latin typeface="Calibri" panose="020F0502020204030204" pitchFamily="34" charset="0"/>
                    <a:ea typeface="Calibri" panose="020F0502020204030204" pitchFamily="34" charset="0"/>
                    <a:cs typeface="Calibri" panose="020F0502020204030204" pitchFamily="34" charset="0"/>
                  </a:rPr>
                  <a:t>is</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represented</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as</a:t>
                </a:r>
                <a:r>
                  <a:rPr lang="it-IT" sz="19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p>
                      <m:sSupPr>
                        <m:ctrlPr>
                          <a:rPr lang="ar-AE" sz="1900" i="1">
                            <a:latin typeface="Cambria Math" panose="02040503050406030204" pitchFamily="18" charset="0"/>
                          </a:rPr>
                        </m:ctrlPr>
                      </m:sSupPr>
                      <m:e>
                        <m:r>
                          <a:rPr lang="ar-AE" sz="1900">
                            <a:latin typeface="Cambria Math" panose="02040503050406030204" pitchFamily="18" charset="0"/>
                          </a:rPr>
                          <m:t>ℝ</m:t>
                        </m:r>
                      </m:e>
                      <m:sup>
                        <m:r>
                          <a:rPr lang="ar-AE" sz="1900" i="1">
                            <a:latin typeface="Cambria Math" panose="02040503050406030204" pitchFamily="18" charset="0"/>
                          </a:rPr>
                          <m:t>𝑛</m:t>
                        </m:r>
                        <m:r>
                          <a:rPr lang="ar-AE" sz="1900" i="0">
                            <a:latin typeface="Cambria Math" panose="02040503050406030204" pitchFamily="18" charset="0"/>
                          </a:rPr>
                          <m:t>×</m:t>
                        </m:r>
                        <m:r>
                          <a:rPr lang="ar-AE" sz="1900" i="1">
                            <a:latin typeface="Cambria Math" panose="02040503050406030204" pitchFamily="18" charset="0"/>
                          </a:rPr>
                          <m:t>𝐹</m:t>
                        </m:r>
                      </m:sup>
                    </m:sSup>
                  </m:oMath>
                </a14:m>
                <a:r>
                  <a:rPr lang="ar-AE" sz="1900" dirty="0">
                    <a:latin typeface="Calibri" panose="020F0502020204030204" pitchFamily="34" charset="0"/>
                    <a:ea typeface="Calibri" panose="020F0502020204030204" pitchFamily="34" charset="0"/>
                    <a:cs typeface="Calibri" panose="020F0502020204030204" pitchFamily="34" charset="0"/>
                  </a:rPr>
                  <a:t>, </a:t>
                </a:r>
                <a:r>
                  <a:rPr lang="it-IT" sz="1900" dirty="0">
                    <a:latin typeface="Calibri" panose="020F0502020204030204" pitchFamily="34" charset="0"/>
                    <a:ea typeface="Calibri" panose="020F0502020204030204" pitchFamily="34" charset="0"/>
                    <a:cs typeface="Calibri" panose="020F0502020204030204" pitchFamily="34" charset="0"/>
                  </a:rPr>
                  <a:t>with </a:t>
                </a:r>
                <a14:m>
                  <m:oMath xmlns:m="http://schemas.openxmlformats.org/officeDocument/2006/math">
                    <m:r>
                      <a:rPr lang="it-IT" sz="1900" i="1">
                        <a:latin typeface="Cambria Math" panose="02040503050406030204" pitchFamily="18" charset="0"/>
                      </a:rPr>
                      <m:t>𝐹</m:t>
                    </m:r>
                    <m:r>
                      <a:rPr lang="it-IT" sz="1900" i="0">
                        <a:latin typeface="Cambria Math" panose="02040503050406030204" pitchFamily="18" charset="0"/>
                      </a:rPr>
                      <m:t>=</m:t>
                    </m:r>
                    <m:r>
                      <a:rPr lang="it-IT" sz="1900" i="0">
                        <a:latin typeface="Cambria Math" panose="02040503050406030204" pitchFamily="18" charset="0"/>
                      </a:rPr>
                      <m:t>3</m:t>
                    </m:r>
                  </m:oMath>
                </a14:m>
                <a:r>
                  <a:rPr lang="it-IT" sz="1900" dirty="0">
                    <a:latin typeface="Calibri" panose="020F0502020204030204" pitchFamily="34" charset="0"/>
                    <a:ea typeface="Calibri" panose="020F0502020204030204" pitchFamily="34" charset="0"/>
                    <a:cs typeface="Calibri" panose="020F0502020204030204" pitchFamily="34" charset="0"/>
                  </a:rPr>
                  <a:t> for 3D vertex </a:t>
                </a:r>
                <a:r>
                  <a:rPr lang="it-IT" sz="1900" dirty="0" err="1">
                    <a:latin typeface="Calibri" panose="020F0502020204030204" pitchFamily="34" charset="0"/>
                    <a:ea typeface="Calibri" panose="020F0502020204030204" pitchFamily="34" charset="0"/>
                    <a:cs typeface="Calibri" panose="020F0502020204030204" pitchFamily="34" charset="0"/>
                  </a:rPr>
                  <a:t>coordinates</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b="1" dirty="0">
                    <a:latin typeface="Calibri" panose="020F0502020204030204" pitchFamily="34" charset="0"/>
                    <a:ea typeface="Calibri" panose="020F0502020204030204" pitchFamily="34" charset="0"/>
                    <a:cs typeface="Calibri" panose="020F0502020204030204" pitchFamily="34" charset="0"/>
                  </a:rPr>
                  <a:t>Down-sampling</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is</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performed</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using</a:t>
                </a:r>
                <a:r>
                  <a:rPr lang="it-IT" sz="1900" dirty="0">
                    <a:latin typeface="Calibri" panose="020F0502020204030204" pitchFamily="34" charset="0"/>
                    <a:ea typeface="Calibri" panose="020F0502020204030204" pitchFamily="34" charset="0"/>
                    <a:cs typeface="Calibri" panose="020F0502020204030204" pitchFamily="34" charset="0"/>
                  </a:rPr>
                  <a:t> a </a:t>
                </a:r>
                <a:r>
                  <a:rPr lang="it-IT" sz="1900" dirty="0" err="1">
                    <a:latin typeface="Calibri" panose="020F0502020204030204" pitchFamily="34" charset="0"/>
                    <a:ea typeface="Calibri" panose="020F0502020204030204" pitchFamily="34" charset="0"/>
                    <a:cs typeface="Calibri" panose="020F0502020204030204" pitchFamily="34" charset="0"/>
                  </a:rPr>
                  <a:t>binary</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matrix</a:t>
                </a:r>
                <a:r>
                  <a:rPr lang="it-IT" sz="19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ar-AE" sz="1900" i="1">
                            <a:latin typeface="Cambria Math" panose="02040503050406030204" pitchFamily="18" charset="0"/>
                          </a:rPr>
                        </m:ctrlPr>
                      </m:sSubPr>
                      <m:e>
                        <m:r>
                          <a:rPr lang="ar-AE" sz="1900" i="1">
                            <a:latin typeface="Cambria Math" panose="02040503050406030204" pitchFamily="18" charset="0"/>
                          </a:rPr>
                          <m:t>𝑄</m:t>
                        </m:r>
                      </m:e>
                      <m:sub>
                        <m:r>
                          <a:rPr lang="ar-AE" sz="1900" i="1">
                            <a:latin typeface="Cambria Math" panose="02040503050406030204" pitchFamily="18" charset="0"/>
                          </a:rPr>
                          <m:t>𝑑</m:t>
                        </m:r>
                      </m:sub>
                    </m:sSub>
                    <m:r>
                      <a:rPr lang="ar-AE" sz="1900" i="0">
                        <a:latin typeface="Cambria Math" panose="02040503050406030204" pitchFamily="18" charset="0"/>
                      </a:rPr>
                      <m:t>∈</m:t>
                    </m:r>
                    <m:d>
                      <m:dPr>
                        <m:begChr m:val="{"/>
                        <m:endChr m:val=","/>
                        <m:ctrlPr>
                          <a:rPr lang="ar-AE" sz="1900" i="1">
                            <a:latin typeface="Cambria Math" panose="02040503050406030204" pitchFamily="18" charset="0"/>
                          </a:rPr>
                        </m:ctrlPr>
                      </m:dPr>
                      <m:e>
                        <m:r>
                          <a:rPr lang="ar-AE" sz="1900" i="0">
                            <a:latin typeface="Cambria Math" panose="02040503050406030204" pitchFamily="18" charset="0"/>
                          </a:rPr>
                          <m:t>01</m:t>
                        </m:r>
                        <m:sSup>
                          <m:sSupPr>
                            <m:ctrlPr>
                              <a:rPr lang="ar-AE" sz="1900" i="1">
                                <a:latin typeface="Cambria Math" panose="02040503050406030204" pitchFamily="18" charset="0"/>
                              </a:rPr>
                            </m:ctrlPr>
                          </m:sSupPr>
                          <m:e>
                            <m:d>
                              <m:dPr>
                                <m:begChr m:val=""/>
                                <m:endChr m:val=""/>
                                <m:ctrlPr>
                                  <a:rPr lang="ar-AE" sz="1900" i="1">
                                    <a:latin typeface="Cambria Math" panose="02040503050406030204" pitchFamily="18" charset="0"/>
                                  </a:rPr>
                                </m:ctrlPr>
                              </m:dPr>
                              <m:e>
                                <m:r>
                                  <a:rPr lang="ar-AE" sz="1900" i="0">
                                    <a:latin typeface="Cambria Math" panose="02040503050406030204" pitchFamily="18" charset="0"/>
                                  </a:rPr>
                                  <m:t>}</m:t>
                                </m:r>
                              </m:e>
                            </m:d>
                          </m:e>
                          <m:sup>
                            <m:r>
                              <a:rPr lang="ar-AE" sz="1900" i="1">
                                <a:latin typeface="Cambria Math" panose="02040503050406030204" pitchFamily="18" charset="0"/>
                              </a:rPr>
                              <m:t>𝑛</m:t>
                            </m:r>
                            <m:r>
                              <a:rPr lang="ar-AE" sz="1900" i="0">
                                <a:latin typeface="Cambria Math" panose="02040503050406030204" pitchFamily="18" charset="0"/>
                              </a:rPr>
                              <m:t>×</m:t>
                            </m:r>
                            <m:r>
                              <a:rPr lang="ar-AE" sz="1900" i="1">
                                <a:latin typeface="Cambria Math" panose="02040503050406030204" pitchFamily="18" charset="0"/>
                              </a:rPr>
                              <m:t>𝑚</m:t>
                            </m:r>
                          </m:sup>
                        </m:sSup>
                      </m:e>
                    </m:d>
                  </m:oMath>
                </a14:m>
                <a:r>
                  <a:rPr lang="ar-AE"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which</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reduces</a:t>
                </a:r>
                <a:r>
                  <a:rPr lang="it-IT" sz="1900" dirty="0">
                    <a:latin typeface="Calibri" panose="020F0502020204030204" pitchFamily="34" charset="0"/>
                    <a:ea typeface="Calibri" panose="020F0502020204030204" pitchFamily="34" charset="0"/>
                    <a:cs typeface="Calibri" panose="020F0502020204030204" pitchFamily="34" charset="0"/>
                  </a:rPr>
                  <a:t> the </a:t>
                </a:r>
                <a:r>
                  <a:rPr lang="it-IT" sz="1900" dirty="0" err="1">
                    <a:latin typeface="Calibri" panose="020F0502020204030204" pitchFamily="34" charset="0"/>
                    <a:ea typeface="Calibri" panose="020F0502020204030204" pitchFamily="34" charset="0"/>
                    <a:cs typeface="Calibri" panose="020F0502020204030204" pitchFamily="34" charset="0"/>
                  </a:rPr>
                  <a:t>number</a:t>
                </a:r>
                <a:r>
                  <a:rPr lang="it-IT" sz="1900" dirty="0">
                    <a:latin typeface="Calibri" panose="020F0502020204030204" pitchFamily="34" charset="0"/>
                    <a:ea typeface="Calibri" panose="020F0502020204030204" pitchFamily="34" charset="0"/>
                    <a:cs typeface="Calibri" panose="020F0502020204030204" pitchFamily="34" charset="0"/>
                  </a:rPr>
                  <a:t> of </a:t>
                </a:r>
                <a:r>
                  <a:rPr lang="it-IT" sz="1900" dirty="0" err="1">
                    <a:latin typeface="Calibri" panose="020F0502020204030204" pitchFamily="34" charset="0"/>
                    <a:ea typeface="Calibri" panose="020F0502020204030204" pitchFamily="34" charset="0"/>
                    <a:cs typeface="Calibri" panose="020F0502020204030204" pitchFamily="34" charset="0"/>
                  </a:rPr>
                  <a:t>vertices</a:t>
                </a:r>
                <a:r>
                  <a:rPr lang="it-IT" sz="1900" dirty="0">
                    <a:latin typeface="Calibri" panose="020F0502020204030204" pitchFamily="34" charset="0"/>
                    <a:ea typeface="Calibri" panose="020F0502020204030204" pitchFamily="34" charset="0"/>
                    <a:cs typeface="Calibri" panose="020F0502020204030204" pitchFamily="34" charset="0"/>
                  </a:rPr>
                  <a:t> by </a:t>
                </a:r>
                <a:r>
                  <a:rPr lang="it-IT" sz="1900" dirty="0" err="1">
                    <a:latin typeface="Calibri" panose="020F0502020204030204" pitchFamily="34" charset="0"/>
                    <a:ea typeface="Calibri" panose="020F0502020204030204" pitchFamily="34" charset="0"/>
                    <a:cs typeface="Calibri" panose="020F0502020204030204" pitchFamily="34" charset="0"/>
                  </a:rPr>
                  <a:t>contracting</a:t>
                </a:r>
                <a:r>
                  <a:rPr lang="it-IT" sz="1900" dirty="0">
                    <a:latin typeface="Calibri" panose="020F0502020204030204" pitchFamily="34" charset="0"/>
                    <a:ea typeface="Calibri" panose="020F0502020204030204" pitchFamily="34" charset="0"/>
                    <a:cs typeface="Calibri" panose="020F0502020204030204" pitchFamily="34" charset="0"/>
                  </a:rPr>
                  <a:t> vertex </a:t>
                </a:r>
                <a:r>
                  <a:rPr lang="it-IT" sz="1900" dirty="0" err="1">
                    <a:latin typeface="Calibri" panose="020F0502020204030204" pitchFamily="34" charset="0"/>
                    <a:ea typeface="Calibri" panose="020F0502020204030204" pitchFamily="34" charset="0"/>
                    <a:cs typeface="Calibri" panose="020F0502020204030204" pitchFamily="34" charset="0"/>
                  </a:rPr>
                  <a:t>pairs</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while</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preserving</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surface</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geometry</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Since</a:t>
                </a:r>
                <a:r>
                  <a:rPr lang="it-IT" sz="1900" dirty="0">
                    <a:latin typeface="Calibri" panose="020F0502020204030204" pitchFamily="34" charset="0"/>
                    <a:ea typeface="Calibri" panose="020F0502020204030204" pitchFamily="34" charset="0"/>
                    <a:cs typeface="Calibri" panose="020F0502020204030204" pitchFamily="34" charset="0"/>
                  </a:rPr>
                  <a:t> down-sampling </a:t>
                </a:r>
                <a:r>
                  <a:rPr lang="it-IT" sz="1900" dirty="0" err="1">
                    <a:latin typeface="Calibri" panose="020F0502020204030204" pitchFamily="34" charset="0"/>
                    <a:ea typeface="Calibri" panose="020F0502020204030204" pitchFamily="34" charset="0"/>
                    <a:cs typeface="Calibri" panose="020F0502020204030204" pitchFamily="34" charset="0"/>
                  </a:rPr>
                  <a:t>is</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not</a:t>
                </a:r>
                <a:r>
                  <a:rPr lang="it-IT" sz="1900" dirty="0">
                    <a:latin typeface="Calibri" panose="020F0502020204030204" pitchFamily="34" charset="0"/>
                    <a:ea typeface="Calibri" panose="020F0502020204030204" pitchFamily="34" charset="0"/>
                    <a:cs typeface="Calibri" panose="020F0502020204030204" pitchFamily="34" charset="0"/>
                  </a:rPr>
                  <a:t> lossless, the </a:t>
                </a:r>
                <a:r>
                  <a:rPr lang="it-IT" sz="1900" b="1" dirty="0">
                    <a:latin typeface="Calibri" panose="020F0502020204030204" pitchFamily="34" charset="0"/>
                    <a:ea typeface="Calibri" panose="020F0502020204030204" pitchFamily="34" charset="0"/>
                    <a:cs typeface="Calibri" panose="020F0502020204030204" pitchFamily="34" charset="0"/>
                  </a:rPr>
                  <a:t>up-sampling </a:t>
                </a:r>
                <a:r>
                  <a:rPr lang="it-IT" sz="1900" dirty="0" err="1">
                    <a:latin typeface="Calibri" panose="020F0502020204030204" pitchFamily="34" charset="0"/>
                    <a:ea typeface="Calibri" panose="020F0502020204030204" pitchFamily="34" charset="0"/>
                    <a:cs typeface="Calibri" panose="020F0502020204030204" pitchFamily="34" charset="0"/>
                  </a:rPr>
                  <a:t>matrix</a:t>
                </a:r>
                <a:r>
                  <a:rPr lang="it-IT" sz="19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ar-AE" sz="1900" i="1">
                            <a:latin typeface="Cambria Math" panose="02040503050406030204" pitchFamily="18" charset="0"/>
                          </a:rPr>
                        </m:ctrlPr>
                      </m:sSubPr>
                      <m:e>
                        <m:r>
                          <a:rPr lang="ar-AE" sz="1900" i="1">
                            <a:latin typeface="Cambria Math" panose="02040503050406030204" pitchFamily="18" charset="0"/>
                          </a:rPr>
                          <m:t>𝑄</m:t>
                        </m:r>
                      </m:e>
                      <m:sub>
                        <m:r>
                          <a:rPr lang="ar-AE" sz="1900" i="1">
                            <a:latin typeface="Cambria Math" panose="02040503050406030204" pitchFamily="18" charset="0"/>
                          </a:rPr>
                          <m:t>𝑢</m:t>
                        </m:r>
                      </m:sub>
                    </m:sSub>
                    <m:r>
                      <a:rPr lang="ar-AE" sz="1900" i="0">
                        <a:latin typeface="Cambria Math" panose="02040503050406030204" pitchFamily="18" charset="0"/>
                      </a:rPr>
                      <m:t>∈</m:t>
                    </m:r>
                    <m:sSup>
                      <m:sSupPr>
                        <m:ctrlPr>
                          <a:rPr lang="ar-AE" sz="1900" i="1">
                            <a:latin typeface="Cambria Math" panose="02040503050406030204" pitchFamily="18" charset="0"/>
                          </a:rPr>
                        </m:ctrlPr>
                      </m:sSupPr>
                      <m:e>
                        <m:r>
                          <a:rPr lang="ar-AE" sz="1900" i="0">
                            <a:latin typeface="Cambria Math" panose="02040503050406030204" pitchFamily="18" charset="0"/>
                          </a:rPr>
                          <m:t>ℝ</m:t>
                        </m:r>
                      </m:e>
                      <m:sup>
                        <m:r>
                          <a:rPr lang="ar-AE" sz="1900" i="1">
                            <a:latin typeface="Cambria Math" panose="02040503050406030204" pitchFamily="18" charset="0"/>
                          </a:rPr>
                          <m:t>𝑚</m:t>
                        </m:r>
                        <m:r>
                          <a:rPr lang="ar-AE" sz="1900" i="0">
                            <a:latin typeface="Cambria Math" panose="02040503050406030204" pitchFamily="18" charset="0"/>
                          </a:rPr>
                          <m:t>×</m:t>
                        </m:r>
                        <m:r>
                          <a:rPr lang="ar-AE" sz="1900" i="1">
                            <a:latin typeface="Cambria Math" panose="02040503050406030204" pitchFamily="18" charset="0"/>
                          </a:rPr>
                          <m:t>𝑛</m:t>
                        </m:r>
                      </m:sup>
                    </m:sSup>
                  </m:oMath>
                </a14:m>
                <a:r>
                  <a:rPr lang="it-IT" sz="1900" dirty="0" err="1">
                    <a:latin typeface="Calibri" panose="020F0502020204030204" pitchFamily="34" charset="0"/>
                    <a:ea typeface="Calibri" panose="020F0502020204030204" pitchFamily="34" charset="0"/>
                    <a:cs typeface="Calibri" panose="020F0502020204030204" pitchFamily="34" charset="0"/>
                  </a:rPr>
                  <a:t>is</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constructed</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during</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this</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process</a:t>
                </a:r>
                <a:r>
                  <a:rPr lang="it-IT" sz="1900" dirty="0">
                    <a:latin typeface="Calibri" panose="020F0502020204030204" pitchFamily="34" charset="0"/>
                    <a:ea typeface="Calibri" panose="020F0502020204030204" pitchFamily="34" charset="0"/>
                    <a:cs typeface="Calibri" panose="020F0502020204030204" pitchFamily="34" charset="0"/>
                  </a:rPr>
                  <a:t> by </a:t>
                </a:r>
                <a:r>
                  <a:rPr lang="it-IT" sz="1900" dirty="0" err="1">
                    <a:latin typeface="Calibri" panose="020F0502020204030204" pitchFamily="34" charset="0"/>
                    <a:ea typeface="Calibri" panose="020F0502020204030204" pitchFamily="34" charset="0"/>
                    <a:cs typeface="Calibri" panose="020F0502020204030204" pitchFamily="34" charset="0"/>
                  </a:rPr>
                  <a:t>storing</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barycentric</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coordinates</a:t>
                </a:r>
                <a:r>
                  <a:rPr lang="it-IT" sz="1900" dirty="0">
                    <a:latin typeface="Calibri" panose="020F0502020204030204" pitchFamily="34" charset="0"/>
                    <a:ea typeface="Calibri" panose="020F0502020204030204" pitchFamily="34" charset="0"/>
                    <a:cs typeface="Calibri" panose="020F0502020204030204" pitchFamily="34" charset="0"/>
                  </a:rPr>
                  <a:t> of </a:t>
                </a:r>
                <a:r>
                  <a:rPr lang="it-IT" sz="1900" dirty="0" err="1">
                    <a:latin typeface="Calibri" panose="020F0502020204030204" pitchFamily="34" charset="0"/>
                    <a:ea typeface="Calibri" panose="020F0502020204030204" pitchFamily="34" charset="0"/>
                    <a:cs typeface="Calibri" panose="020F0502020204030204" pitchFamily="34" charset="0"/>
                  </a:rPr>
                  <a:t>removed</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vertices</a:t>
                </a:r>
                <a:r>
                  <a:rPr lang="it-IT" sz="1900" dirty="0">
                    <a:latin typeface="Calibri" panose="020F0502020204030204" pitchFamily="34" charset="0"/>
                    <a:ea typeface="Calibri" panose="020F0502020204030204" pitchFamily="34" charset="0"/>
                    <a:cs typeface="Calibri" panose="020F0502020204030204" pitchFamily="34" charset="0"/>
                  </a:rPr>
                  <a:t>. The </a:t>
                </a:r>
                <a:r>
                  <a:rPr lang="it-IT" sz="1900" b="1" dirty="0" err="1">
                    <a:latin typeface="Calibri" panose="020F0502020204030204" pitchFamily="34" charset="0"/>
                    <a:ea typeface="Calibri" panose="020F0502020204030204" pitchFamily="34" charset="0"/>
                    <a:cs typeface="Calibri" panose="020F0502020204030204" pitchFamily="34" charset="0"/>
                  </a:rPr>
                  <a:t>original</a:t>
                </a:r>
                <a:r>
                  <a:rPr lang="it-IT" sz="1900" b="1" dirty="0">
                    <a:latin typeface="Calibri" panose="020F0502020204030204" pitchFamily="34" charset="0"/>
                    <a:ea typeface="Calibri" panose="020F0502020204030204" pitchFamily="34" charset="0"/>
                    <a:cs typeface="Calibri" panose="020F0502020204030204" pitchFamily="34" charset="0"/>
                  </a:rPr>
                  <a:t> mesh </a:t>
                </a:r>
                <a:r>
                  <a:rPr lang="it-IT" sz="1900" dirty="0" err="1">
                    <a:latin typeface="Calibri" panose="020F0502020204030204" pitchFamily="34" charset="0"/>
                    <a:ea typeface="Calibri" panose="020F0502020204030204" pitchFamily="34" charset="0"/>
                    <a:cs typeface="Calibri" panose="020F0502020204030204" pitchFamily="34" charset="0"/>
                  </a:rPr>
                  <a:t>resolution</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is</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then</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reconstructed</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through</a:t>
                </a:r>
                <a:endParaRPr lang="it-IT" sz="1900" dirty="0">
                  <a:latin typeface="Calibri" panose="020F0502020204030204" pitchFamily="34" charset="0"/>
                  <a:ea typeface="Calibri" panose="020F0502020204030204" pitchFamily="34" charset="0"/>
                  <a:cs typeface="Calibri" panose="020F0502020204030204" pitchFamily="34" charset="0"/>
                </a:endParaRPr>
              </a:p>
              <a:p>
                <a:pPr>
                  <a:buNone/>
                </a:pPr>
                <a14:m>
                  <m:oMathPara xmlns:m="http://schemas.openxmlformats.org/officeDocument/2006/math">
                    <m:oMathParaPr>
                      <m:jc m:val="centerGroup"/>
                    </m:oMathParaPr>
                    <m:oMath xmlns:m="http://schemas.openxmlformats.org/officeDocument/2006/math">
                      <m:sSub>
                        <m:sSubPr>
                          <m:ctrlPr>
                            <a:rPr lang="ar-AE" sz="1900" i="1">
                              <a:latin typeface="Cambria Math" panose="02040503050406030204" pitchFamily="18" charset="0"/>
                            </a:rPr>
                          </m:ctrlPr>
                        </m:sSubPr>
                        <m:e>
                          <m:r>
                            <a:rPr lang="ar-AE" sz="1900" i="1">
                              <a:latin typeface="Cambria Math" panose="02040503050406030204" pitchFamily="18" charset="0"/>
                            </a:rPr>
                            <m:t>𝑉</m:t>
                          </m:r>
                        </m:e>
                        <m:sub>
                          <m:r>
                            <a:rPr lang="ar-AE" sz="1900" i="1">
                              <a:latin typeface="Cambria Math" panose="02040503050406030204" pitchFamily="18" charset="0"/>
                            </a:rPr>
                            <m:t>𝑢</m:t>
                          </m:r>
                        </m:sub>
                      </m:sSub>
                      <m:r>
                        <a:rPr lang="ar-AE" sz="1900" i="0">
                          <a:latin typeface="Cambria Math" panose="02040503050406030204" pitchFamily="18" charset="0"/>
                        </a:rPr>
                        <m:t>=</m:t>
                      </m:r>
                      <m:sSub>
                        <m:sSubPr>
                          <m:ctrlPr>
                            <a:rPr lang="ar-AE" sz="1900" i="1">
                              <a:latin typeface="Cambria Math" panose="02040503050406030204" pitchFamily="18" charset="0"/>
                            </a:rPr>
                          </m:ctrlPr>
                        </m:sSubPr>
                        <m:e>
                          <m:r>
                            <a:rPr lang="ar-AE" sz="1900" i="1">
                              <a:latin typeface="Cambria Math" panose="02040503050406030204" pitchFamily="18" charset="0"/>
                            </a:rPr>
                            <m:t>𝑄</m:t>
                          </m:r>
                        </m:e>
                        <m:sub>
                          <m:r>
                            <a:rPr lang="ar-AE" sz="1900" i="1">
                              <a:latin typeface="Cambria Math" panose="02040503050406030204" pitchFamily="18" charset="0"/>
                            </a:rPr>
                            <m:t>𝑢</m:t>
                          </m:r>
                        </m:sub>
                      </m:sSub>
                      <m:sSub>
                        <m:sSubPr>
                          <m:ctrlPr>
                            <a:rPr lang="ar-AE" sz="1900" i="1">
                              <a:latin typeface="Cambria Math" panose="02040503050406030204" pitchFamily="18" charset="0"/>
                            </a:rPr>
                          </m:ctrlPr>
                        </m:sSubPr>
                        <m:e>
                          <m:r>
                            <a:rPr lang="ar-AE" sz="1900" i="1">
                              <a:latin typeface="Cambria Math" panose="02040503050406030204" pitchFamily="18" charset="0"/>
                            </a:rPr>
                            <m:t>𝑉</m:t>
                          </m:r>
                        </m:e>
                        <m:sub>
                          <m:r>
                            <a:rPr lang="ar-AE" sz="1900" i="1">
                              <a:latin typeface="Cambria Math" panose="02040503050406030204" pitchFamily="18" charset="0"/>
                            </a:rPr>
                            <m:t>𝑑</m:t>
                          </m:r>
                        </m:sub>
                      </m:sSub>
                      <m:r>
                        <a:rPr lang="ar-AE" sz="1900" i="0">
                          <a:latin typeface="Cambria Math" panose="02040503050406030204" pitchFamily="18" charset="0"/>
                        </a:rPr>
                        <m:t>,</m:t>
                      </m:r>
                    </m:oMath>
                  </m:oMathPara>
                </a14:m>
                <a:endParaRPr lang="ar-AE" sz="1900" dirty="0">
                  <a:latin typeface="Calibri" panose="020F0502020204030204" pitchFamily="34" charset="0"/>
                  <a:ea typeface="Calibri" panose="020F0502020204030204" pitchFamily="34" charset="0"/>
                  <a:cs typeface="Calibri" panose="020F0502020204030204" pitchFamily="34" charset="0"/>
                </a:endParaRPr>
              </a:p>
              <a:p>
                <a:pPr>
                  <a:buNone/>
                </a:pPr>
                <a:r>
                  <a:rPr lang="it-IT" sz="1900" dirty="0" err="1">
                    <a:latin typeface="Calibri" panose="020F0502020204030204" pitchFamily="34" charset="0"/>
                    <a:ea typeface="Calibri" panose="020F0502020204030204" pitchFamily="34" charset="0"/>
                    <a:cs typeface="Calibri" panose="020F0502020204030204" pitchFamily="34" charset="0"/>
                  </a:rPr>
                  <a:t>allowing</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convolutional</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layers</a:t>
                </a:r>
                <a:r>
                  <a:rPr lang="it-IT" sz="1900" dirty="0">
                    <a:latin typeface="Calibri" panose="020F0502020204030204" pitchFamily="34" charset="0"/>
                    <a:ea typeface="Calibri" panose="020F0502020204030204" pitchFamily="34" charset="0"/>
                    <a:cs typeface="Calibri" panose="020F0502020204030204" pitchFamily="34" charset="0"/>
                  </a:rPr>
                  <a:t> to </a:t>
                </a:r>
                <a:r>
                  <a:rPr lang="it-IT" sz="1900" dirty="0" err="1">
                    <a:latin typeface="Calibri" panose="020F0502020204030204" pitchFamily="34" charset="0"/>
                    <a:ea typeface="Calibri" panose="020F0502020204030204" pitchFamily="34" charset="0"/>
                    <a:cs typeface="Calibri" panose="020F0502020204030204" pitchFamily="34" charset="0"/>
                  </a:rPr>
                  <a:t>capture</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both</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b="1" dirty="0" err="1">
                    <a:latin typeface="Calibri" panose="020F0502020204030204" pitchFamily="34" charset="0"/>
                    <a:ea typeface="Calibri" panose="020F0502020204030204" pitchFamily="34" charset="0"/>
                    <a:cs typeface="Calibri" panose="020F0502020204030204" pitchFamily="34" charset="0"/>
                  </a:rPr>
                  <a:t>local</a:t>
                </a:r>
                <a:r>
                  <a:rPr lang="it-IT" sz="1900" b="1" dirty="0">
                    <a:latin typeface="Calibri" panose="020F0502020204030204" pitchFamily="34" charset="0"/>
                    <a:ea typeface="Calibri" panose="020F0502020204030204" pitchFamily="34" charset="0"/>
                    <a:cs typeface="Calibri" panose="020F0502020204030204" pitchFamily="34" charset="0"/>
                  </a:rPr>
                  <a:t> and global </a:t>
                </a:r>
                <a:r>
                  <a:rPr lang="it-IT" sz="1900" dirty="0" err="1">
                    <a:latin typeface="Calibri" panose="020F0502020204030204" pitchFamily="34" charset="0"/>
                    <a:ea typeface="Calibri" panose="020F0502020204030204" pitchFamily="34" charset="0"/>
                    <a:cs typeface="Calibri" panose="020F0502020204030204" pitchFamily="34" charset="0"/>
                  </a:rPr>
                  <a:t>facial</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deformations</a:t>
                </a:r>
                <a:r>
                  <a:rPr lang="it-IT" sz="1900" dirty="0">
                    <a:latin typeface="Calibri" panose="020F0502020204030204" pitchFamily="34" charset="0"/>
                    <a:ea typeface="Calibri" panose="020F0502020204030204" pitchFamily="34" charset="0"/>
                    <a:cs typeface="Calibri" panose="020F0502020204030204" pitchFamily="34" charset="0"/>
                  </a:rPr>
                  <a:t> </a:t>
                </a:r>
                <a:r>
                  <a:rPr lang="it-IT" sz="1900" dirty="0" err="1">
                    <a:latin typeface="Calibri" panose="020F0502020204030204" pitchFamily="34" charset="0"/>
                    <a:ea typeface="Calibri" panose="020F0502020204030204" pitchFamily="34" charset="0"/>
                    <a:cs typeface="Calibri" panose="020F0502020204030204" pitchFamily="34" charset="0"/>
                  </a:rPr>
                  <a:t>efficiently</a:t>
                </a:r>
                <a:r>
                  <a:rPr lang="it-IT" sz="1900" dirty="0">
                    <a:latin typeface="Calibri" panose="020F0502020204030204" pitchFamily="34" charset="0"/>
                    <a:ea typeface="Calibri" panose="020F0502020204030204" pitchFamily="34" charset="0"/>
                    <a:cs typeface="Calibri" panose="020F0502020204030204" pitchFamily="34" charset="0"/>
                  </a:rPr>
                  <a:t>.</a:t>
                </a:r>
              </a:p>
              <a:p>
                <a:endParaRPr lang="it-IT" sz="1900" dirty="0"/>
              </a:p>
            </p:txBody>
          </p:sp>
        </mc:Choice>
        <mc:Fallback xmlns="">
          <p:sp>
            <p:nvSpPr>
              <p:cNvPr id="3" name="Segnaposto contenuto 2">
                <a:extLst>
                  <a:ext uri="{FF2B5EF4-FFF2-40B4-BE49-F238E27FC236}">
                    <a16:creationId xmlns:a16="http://schemas.microsoft.com/office/drawing/2014/main" id="{49C88009-C54D-E047-C158-413F7EBE71C6}"/>
                  </a:ext>
                </a:extLst>
              </p:cNvPr>
              <p:cNvSpPr>
                <a:spLocks noGrp="1" noRot="1" noChangeAspect="1" noMove="1" noResize="1" noEditPoints="1" noAdjustHandles="1" noChangeArrowheads="1" noChangeShapeType="1" noTextEdit="1"/>
              </p:cNvSpPr>
              <p:nvPr>
                <p:ph idx="1"/>
              </p:nvPr>
            </p:nvSpPr>
            <p:spPr>
              <a:xfrm>
                <a:off x="6503158" y="649480"/>
                <a:ext cx="4862447" cy="5546047"/>
              </a:xfrm>
              <a:blipFill>
                <a:blip r:embed="rId2"/>
                <a:stretch>
                  <a:fillRect l="-1255" t="-1540" r="-1255"/>
                </a:stretch>
              </a:blipFill>
            </p:spPr>
            <p:txBody>
              <a:bodyPr/>
              <a:lstStyle/>
              <a:p>
                <a:r>
                  <a:rPr lang="it-IT">
                    <a:noFill/>
                  </a:rPr>
                  <a:t> </a:t>
                </a:r>
              </a:p>
            </p:txBody>
          </p:sp>
        </mc:Fallback>
      </mc:AlternateContent>
      <p:sp>
        <p:nvSpPr>
          <p:cNvPr id="4" name="Segnaposto numero diapositiva 3">
            <a:extLst>
              <a:ext uri="{FF2B5EF4-FFF2-40B4-BE49-F238E27FC236}">
                <a16:creationId xmlns:a16="http://schemas.microsoft.com/office/drawing/2014/main" id="{6C3C6C59-A082-A21D-2764-12B7E387A6A7}"/>
              </a:ext>
            </a:extLst>
          </p:cNvPr>
          <p:cNvSpPr>
            <a:spLocks noGrp="1"/>
          </p:cNvSpPr>
          <p:nvPr>
            <p:ph type="sldNum" sz="quarter" idx="12"/>
          </p:nvPr>
        </p:nvSpPr>
        <p:spPr/>
        <p:txBody>
          <a:bodyPr/>
          <a:lstStyle/>
          <a:p>
            <a:fld id="{339F4DBC-6470-484D-8782-1C30620653EE}" type="slidenum">
              <a:rPr lang="it-IT" smtClean="0"/>
              <a:t>8</a:t>
            </a:fld>
            <a:endParaRPr lang="it-IT"/>
          </a:p>
        </p:txBody>
      </p:sp>
    </p:spTree>
    <p:extLst>
      <p:ext uri="{BB962C8B-B14F-4D97-AF65-F5344CB8AC3E}">
        <p14:creationId xmlns:p14="http://schemas.microsoft.com/office/powerpoint/2010/main" val="244724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linea, diagramma, origami&#10;&#10;Il contenuto generato dall'IA potrebbe non essere corretto.">
            <a:extLst>
              <a:ext uri="{FF2B5EF4-FFF2-40B4-BE49-F238E27FC236}">
                <a16:creationId xmlns:a16="http://schemas.microsoft.com/office/drawing/2014/main" id="{FE918DF5-F595-C37C-CD80-167B78DC5077}"/>
              </a:ext>
            </a:extLst>
          </p:cNvPr>
          <p:cNvPicPr>
            <a:picLocks noGrp="1" noChangeAspect="1"/>
          </p:cNvPicPr>
          <p:nvPr>
            <p:ph idx="1"/>
          </p:nvPr>
        </p:nvPicPr>
        <p:blipFill>
          <a:blip r:embed="rId2"/>
          <a:stretch>
            <a:fillRect/>
          </a:stretch>
        </p:blipFill>
        <p:spPr>
          <a:xfrm>
            <a:off x="1940256" y="950492"/>
            <a:ext cx="8311487" cy="2119428"/>
          </a:xfrm>
          <a:prstGeom prst="rect">
            <a:avLst/>
          </a:prstGeom>
        </p:spPr>
      </p:pic>
      <p:sp>
        <p:nvSpPr>
          <p:cNvPr id="7" name="CasellaDiTesto 6">
            <a:extLst>
              <a:ext uri="{FF2B5EF4-FFF2-40B4-BE49-F238E27FC236}">
                <a16:creationId xmlns:a16="http://schemas.microsoft.com/office/drawing/2014/main" id="{38FEF9B8-F61D-F2E1-448F-62199C430976}"/>
              </a:ext>
            </a:extLst>
          </p:cNvPr>
          <p:cNvSpPr txBox="1"/>
          <p:nvPr/>
        </p:nvSpPr>
        <p:spPr>
          <a:xfrm>
            <a:off x="1940256" y="3833199"/>
            <a:ext cx="8332826" cy="11199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b="1" dirty="0"/>
              <a:t>Figure 1. </a:t>
            </a:r>
            <a:r>
              <a:rPr lang="en-US" sz="1400" dirty="0"/>
              <a:t>Mesh sampling operations: (a) the mesh is down-sampled by removing vertices that minimize the quadric error; (b) the barycentric coordinates of the removed vertices are stored with respect to the down-sampled mesh; (c) the reduced mesh is transformed using convolutional operations; (d) the removed vertices are reconstructed at their barycentric locations to recover the original resolution.</a:t>
            </a:r>
          </a:p>
        </p:txBody>
      </p:sp>
      <p:sp>
        <p:nvSpPr>
          <p:cNvPr id="2" name="Segnaposto numero diapositiva 1">
            <a:extLst>
              <a:ext uri="{FF2B5EF4-FFF2-40B4-BE49-F238E27FC236}">
                <a16:creationId xmlns:a16="http://schemas.microsoft.com/office/drawing/2014/main" id="{C160BC37-38E7-5A82-7996-ABDF4D1555B1}"/>
              </a:ext>
            </a:extLst>
          </p:cNvPr>
          <p:cNvSpPr>
            <a:spLocks noGrp="1"/>
          </p:cNvSpPr>
          <p:nvPr>
            <p:ph type="sldNum" sz="quarter" idx="12"/>
          </p:nvPr>
        </p:nvSpPr>
        <p:spPr/>
        <p:txBody>
          <a:bodyPr/>
          <a:lstStyle/>
          <a:p>
            <a:fld id="{339F4DBC-6470-484D-8782-1C30620653EE}" type="slidenum">
              <a:rPr lang="it-IT" smtClean="0"/>
              <a:t>9</a:t>
            </a:fld>
            <a:endParaRPr lang="it-IT"/>
          </a:p>
        </p:txBody>
      </p:sp>
      <p:sp>
        <p:nvSpPr>
          <p:cNvPr id="3" name="CasellaDiTesto 2">
            <a:extLst>
              <a:ext uri="{FF2B5EF4-FFF2-40B4-BE49-F238E27FC236}">
                <a16:creationId xmlns:a16="http://schemas.microsoft.com/office/drawing/2014/main" id="{1A9AE32A-8DCD-0902-034B-A7F99275CD5D}"/>
              </a:ext>
            </a:extLst>
          </p:cNvPr>
          <p:cNvSpPr txBox="1"/>
          <p:nvPr/>
        </p:nvSpPr>
        <p:spPr>
          <a:xfrm>
            <a:off x="10078065" y="1307690"/>
            <a:ext cx="1539460" cy="369332"/>
          </a:xfrm>
          <a:prstGeom prst="rect">
            <a:avLst/>
          </a:prstGeom>
          <a:noFill/>
        </p:spPr>
        <p:txBody>
          <a:bodyPr wrap="none" rtlCol="0">
            <a:spAutoFit/>
          </a:bodyPr>
          <a:lstStyle/>
          <a:p>
            <a:r>
              <a:rPr lang="it-IT" b="1" i="1" dirty="0" err="1"/>
              <a:t>less</a:t>
            </a:r>
            <a:r>
              <a:rPr lang="it-IT" b="1" i="1" dirty="0"/>
              <a:t> </a:t>
            </a:r>
            <a:r>
              <a:rPr lang="it-IT" b="1" i="1" dirty="0" err="1"/>
              <a:t>memory</a:t>
            </a:r>
            <a:endParaRPr lang="it-IT" b="1" i="1" dirty="0"/>
          </a:p>
        </p:txBody>
      </p:sp>
    </p:spTree>
    <p:extLst>
      <p:ext uri="{BB962C8B-B14F-4D97-AF65-F5344CB8AC3E}">
        <p14:creationId xmlns:p14="http://schemas.microsoft.com/office/powerpoint/2010/main" val="80456736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980</TotalTime>
  <Words>2378</Words>
  <Application>Microsoft Office PowerPoint</Application>
  <PresentationFormat>Widescreen</PresentationFormat>
  <Paragraphs>105</Paragraphs>
  <Slides>22</Slides>
  <Notes>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22</vt:i4>
      </vt:variant>
    </vt:vector>
  </HeadingPairs>
  <TitlesOfParts>
    <vt:vector size="30" baseType="lpstr">
      <vt:lpstr>Aptos</vt:lpstr>
      <vt:lpstr>Aptos Display</vt:lpstr>
      <vt:lpstr>Arial</vt:lpstr>
      <vt:lpstr>Calibri</vt:lpstr>
      <vt:lpstr>Cambria Math</vt:lpstr>
      <vt:lpstr>CMBX9</vt:lpstr>
      <vt:lpstr>CMR9</vt:lpstr>
      <vt:lpstr>Tema di Office</vt:lpstr>
      <vt:lpstr>Generating 3D Faces using Convolutional Mesh Autoencoders</vt:lpstr>
      <vt:lpstr>Introduction</vt:lpstr>
      <vt:lpstr>Presentazione standard di PowerPoint</vt:lpstr>
      <vt:lpstr>Related Work</vt:lpstr>
      <vt:lpstr>Presentazione standard di PowerPoint</vt:lpstr>
      <vt:lpstr>Mesh Operators</vt:lpstr>
      <vt:lpstr>Fast spectral convolutions</vt:lpstr>
      <vt:lpstr>Mesh Sampling</vt:lpstr>
      <vt:lpstr>Presentazione standard di PowerPoint</vt:lpstr>
      <vt:lpstr>Presentazione standard di PowerPoint</vt:lpstr>
      <vt:lpstr>Mesh Autoencoder</vt:lpstr>
      <vt:lpstr>Presentazione standard di PowerPoint</vt:lpstr>
      <vt:lpstr>Experiments</vt:lpstr>
      <vt:lpstr> Dataset</vt:lpstr>
      <vt:lpstr>Sampling the Latent Space</vt:lpstr>
      <vt:lpstr>Presentazione standard di PowerPoint</vt:lpstr>
      <vt:lpstr>Comparison with PCA Spaces</vt:lpstr>
      <vt:lpstr>Presentazione standard di PowerPoint</vt:lpstr>
      <vt:lpstr>DeepFLAME</vt:lpstr>
      <vt:lpstr>Presentazione standard di PowerPoint</vt:lpstr>
      <vt:lpstr>Presentazione standard di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 Salihaj - sara.salihaj@studio.unibo.it</dc:creator>
  <cp:lastModifiedBy>Sara Salihaj - sara.salihaj@studio.unibo.it</cp:lastModifiedBy>
  <cp:revision>3</cp:revision>
  <dcterms:created xsi:type="dcterms:W3CDTF">2026-01-13T09:59:45Z</dcterms:created>
  <dcterms:modified xsi:type="dcterms:W3CDTF">2026-02-03T22:16:47Z</dcterms:modified>
</cp:coreProperties>
</file>